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8" r:id="rId1"/>
  </p:sldMasterIdLst>
  <p:notesMasterIdLst>
    <p:notesMasterId r:id="rId64"/>
  </p:notesMasterIdLst>
  <p:handoutMasterIdLst>
    <p:handoutMasterId r:id="rId65"/>
  </p:handoutMasterIdLst>
  <p:sldIdLst>
    <p:sldId id="256" r:id="rId2"/>
    <p:sldId id="466" r:id="rId3"/>
    <p:sldId id="469" r:id="rId4"/>
    <p:sldId id="464" r:id="rId5"/>
    <p:sldId id="470" r:id="rId6"/>
    <p:sldId id="481" r:id="rId7"/>
    <p:sldId id="471" r:id="rId8"/>
    <p:sldId id="476" r:id="rId9"/>
    <p:sldId id="487" r:id="rId10"/>
    <p:sldId id="497" r:id="rId11"/>
    <p:sldId id="473" r:id="rId12"/>
    <p:sldId id="488" r:id="rId13"/>
    <p:sldId id="498" r:id="rId14"/>
    <p:sldId id="474" r:id="rId15"/>
    <p:sldId id="494" r:id="rId16"/>
    <p:sldId id="493" r:id="rId17"/>
    <p:sldId id="492" r:id="rId18"/>
    <p:sldId id="495" r:id="rId19"/>
    <p:sldId id="496" r:id="rId20"/>
    <p:sldId id="499" r:id="rId21"/>
    <p:sldId id="500" r:id="rId22"/>
    <p:sldId id="477" r:id="rId23"/>
    <p:sldId id="504" r:id="rId24"/>
    <p:sldId id="478" r:id="rId25"/>
    <p:sldId id="479" r:id="rId26"/>
    <p:sldId id="480" r:id="rId27"/>
    <p:sldId id="483" r:id="rId28"/>
    <p:sldId id="482" r:id="rId29"/>
    <p:sldId id="485" r:id="rId30"/>
    <p:sldId id="486" r:id="rId31"/>
    <p:sldId id="489" r:id="rId32"/>
    <p:sldId id="491" r:id="rId33"/>
    <p:sldId id="490" r:id="rId34"/>
    <p:sldId id="501" r:id="rId35"/>
    <p:sldId id="506" r:id="rId36"/>
    <p:sldId id="502" r:id="rId37"/>
    <p:sldId id="508" r:id="rId38"/>
    <p:sldId id="509" r:id="rId39"/>
    <p:sldId id="510" r:id="rId40"/>
    <p:sldId id="512" r:id="rId41"/>
    <p:sldId id="513" r:id="rId42"/>
    <p:sldId id="514" r:id="rId43"/>
    <p:sldId id="515" r:id="rId44"/>
    <p:sldId id="521" r:id="rId45"/>
    <p:sldId id="518" r:id="rId46"/>
    <p:sldId id="519" r:id="rId47"/>
    <p:sldId id="520" r:id="rId48"/>
    <p:sldId id="523" r:id="rId49"/>
    <p:sldId id="524" r:id="rId50"/>
    <p:sldId id="525" r:id="rId51"/>
    <p:sldId id="526" r:id="rId52"/>
    <p:sldId id="527" r:id="rId53"/>
    <p:sldId id="529" r:id="rId54"/>
    <p:sldId id="528" r:id="rId55"/>
    <p:sldId id="516" r:id="rId56"/>
    <p:sldId id="517" r:id="rId57"/>
    <p:sldId id="507" r:id="rId58"/>
    <p:sldId id="503" r:id="rId59"/>
    <p:sldId id="505" r:id="rId60"/>
    <p:sldId id="522" r:id="rId61"/>
    <p:sldId id="312" r:id="rId62"/>
    <p:sldId id="375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2" autoAdjust="0"/>
    <p:restoredTop sz="99494" autoAdjust="0"/>
  </p:normalViewPr>
  <p:slideViewPr>
    <p:cSldViewPr>
      <p:cViewPr varScale="1">
        <p:scale>
          <a:sx n="137" d="100"/>
          <a:sy n="137" d="100"/>
        </p:scale>
        <p:origin x="144" y="222"/>
      </p:cViewPr>
      <p:guideLst>
        <p:guide orient="horz" pos="57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-229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FCEE-F6CE-4B8D-9B1B-4676A6BB0AFB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997D2-2B4B-4713-992E-D7988F6989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5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64091-E49F-4F14-951E-D59F416DB54B}" type="datetimeFigureOut">
              <a:rPr lang="en-US" smtClean="0"/>
              <a:pPr/>
              <a:t>5/22/2019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BD3E-1973-4866-BE6E-8C27E14F8C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4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05800" cy="762000"/>
          </a:xfrm>
          <a:prstGeom prst="rect">
            <a:avLst/>
          </a:prstGeom>
        </p:spPr>
        <p:txBody>
          <a:bodyPr/>
          <a:lstStyle>
            <a:lvl1pPr algn="l">
              <a:defRPr sz="4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 flipV="1">
            <a:off x="0" y="1066800"/>
            <a:ext cx="9144000" cy="476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848600" y="63246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1633ED-35B7-4A6A-847F-576322AB8A36}" type="slidenum">
              <a:rPr lang="en-US" sz="1600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CSCE 593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Software Engineering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8F4A3-36A5-4157-BB00-7A6E2ED69A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0" y="304800"/>
            <a:ext cx="9144000" cy="83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0303" tIns="50151" rIns="100303" bIns="50151">
            <a:spAutoFit/>
          </a:bodyPr>
          <a:lstStyle/>
          <a:p>
            <a:pPr algn="ctr" defTabSz="1003300">
              <a:defRPr/>
            </a:pPr>
            <a:r>
              <a:rPr lang="en-US" sz="4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Air Force Institute of Technology</a:t>
            </a:r>
            <a:endParaRPr lang="en-US" sz="4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00200"/>
            <a:ext cx="9144000" cy="1524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CSCE 693 – Software Evolution</a:t>
            </a:r>
            <a:b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Designing Video Game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  <a:endParaRPr lang="en-US" sz="2800" dirty="0"/>
          </a:p>
        </p:txBody>
      </p:sp>
      <p:pic>
        <p:nvPicPr>
          <p:cNvPr id="7" name="Picture 28" descr="AFITCamp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1054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3352800"/>
            <a:ext cx="9144000" cy="1219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Douglas D.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Hodson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PhD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Bldg 640, Rm 311C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255-3636 x4719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Design: Competing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Maximizing code density</a:t>
            </a:r>
          </a:p>
          <a:p>
            <a:pPr lvl="1"/>
            <a:r>
              <a:rPr lang="en-US" sz="2000" dirty="0" smtClean="0"/>
              <a:t>Define a rich set of instructions to reduce code size</a:t>
            </a:r>
            <a:endParaRPr lang="en-US" sz="2400" dirty="0"/>
          </a:p>
          <a:p>
            <a:r>
              <a:rPr lang="en-US" sz="2400" dirty="0" smtClean="0"/>
              <a:t>Simplify decoding</a:t>
            </a:r>
          </a:p>
          <a:p>
            <a:pPr lvl="1"/>
            <a:r>
              <a:rPr lang="en-US" sz="2000" dirty="0" smtClean="0"/>
              <a:t>Design instructions to be easily decoded for execution</a:t>
            </a:r>
          </a:p>
          <a:p>
            <a:pPr lvl="1"/>
            <a:r>
              <a:rPr lang="en-US" sz="2000" dirty="0" smtClean="0"/>
              <a:t>FEMTO does this be defining some bits to have consistent meaning across multiple opcodes</a:t>
            </a:r>
          </a:p>
          <a:p>
            <a:pPr lvl="2"/>
            <a:r>
              <a:rPr lang="en-US" sz="1800" dirty="0" smtClean="0"/>
              <a:t>Bits 0-3 encode ALU operation</a:t>
            </a:r>
          </a:p>
          <a:p>
            <a:pPr lvl="2"/>
            <a:r>
              <a:rPr lang="en-US" sz="1800" dirty="0" smtClean="0"/>
              <a:t>Bits 4-5 encode destination register</a:t>
            </a:r>
          </a:p>
          <a:p>
            <a:pPr lvl="2"/>
            <a:r>
              <a:rPr lang="en-US" sz="1800" dirty="0" smtClean="0"/>
              <a:t>Bit 6 is set if the ALU input read from the data bus, otherwise it reads from register B</a:t>
            </a:r>
          </a:p>
          <a:p>
            <a:endParaRPr lang="en-US" sz="2400" dirty="0"/>
          </a:p>
          <a:p>
            <a:r>
              <a:rPr lang="en-US" sz="2400" dirty="0" smtClean="0"/>
              <a:t>Modern CPUs decode instructions into micro-operations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35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FEMTO-8 Instruction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62600"/>
            <a:ext cx="8229600" cy="685800"/>
          </a:xfrm>
        </p:spPr>
        <p:txBody>
          <a:bodyPr/>
          <a:lstStyle/>
          <a:p>
            <a:r>
              <a:rPr lang="en-US" sz="1800" dirty="0" smtClean="0"/>
              <a:t>Think operations and less about instructions</a:t>
            </a:r>
          </a:p>
          <a:p>
            <a:r>
              <a:rPr lang="en-US" sz="1800" dirty="0" smtClean="0"/>
              <a:t>ALU operations ≠ CPU opcodes</a:t>
            </a:r>
          </a:p>
          <a:p>
            <a:r>
              <a:rPr lang="en-US" sz="1800" dirty="0" smtClean="0"/>
              <a:t>This table present the encoding, examples are few, not all mnemonics!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6479689" cy="3962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62583" y="1880727"/>
            <a:ext cx="2066617" cy="1700673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Assembly Mnemonic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24000"/>
          </a:xfrm>
        </p:spPr>
        <p:txBody>
          <a:bodyPr/>
          <a:lstStyle/>
          <a:p>
            <a:r>
              <a:rPr lang="en-US" sz="2000" dirty="0" smtClean="0"/>
              <a:t>Examples</a:t>
            </a:r>
          </a:p>
          <a:p>
            <a:pPr lvl="1"/>
            <a:r>
              <a:rPr lang="en-US" sz="1800" dirty="0" smtClean="0"/>
              <a:t>add A,B : adds the value in register B to register A, storing the result in A</a:t>
            </a:r>
          </a:p>
          <a:p>
            <a:pPr lvl="1"/>
            <a:r>
              <a:rPr lang="en-US" sz="1800" dirty="0" smtClean="0"/>
              <a:t>add A, #127: adds the constant value 127 to A (immediate mode)</a:t>
            </a:r>
          </a:p>
          <a:p>
            <a:pPr lvl="1"/>
            <a:r>
              <a:rPr lang="en-US" sz="1800" dirty="0" smtClean="0"/>
              <a:t>add A, [B]: fetches the data at address B, then adds it to 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28800" y="3048000"/>
            <a:ext cx="5487745" cy="3355816"/>
            <a:chOff x="1828800" y="3048000"/>
            <a:chExt cx="5487745" cy="33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8800" y="3048000"/>
              <a:ext cx="5487745" cy="3355816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5029199" y="3472143"/>
              <a:ext cx="1107527" cy="665211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467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191000"/>
          </a:xfrm>
        </p:spPr>
        <p:txBody>
          <a:bodyPr/>
          <a:lstStyle/>
          <a:p>
            <a:r>
              <a:rPr lang="en-US" sz="2400" dirty="0" smtClean="0"/>
              <a:t>Clock</a:t>
            </a:r>
          </a:p>
          <a:p>
            <a:r>
              <a:rPr lang="en-US" sz="2400" dirty="0" smtClean="0"/>
              <a:t>Reset</a:t>
            </a:r>
          </a:p>
          <a:p>
            <a:r>
              <a:rPr lang="en-US" sz="2400" dirty="0" smtClean="0"/>
              <a:t>Address to read from or write to</a:t>
            </a:r>
          </a:p>
          <a:p>
            <a:r>
              <a:rPr lang="en-US" sz="2400" dirty="0" smtClean="0"/>
              <a:t>Data input</a:t>
            </a:r>
          </a:p>
          <a:p>
            <a:r>
              <a:rPr lang="en-US" sz="2400" dirty="0" smtClean="0"/>
              <a:t>Data output</a:t>
            </a:r>
          </a:p>
          <a:p>
            <a:r>
              <a:rPr lang="en-US" sz="2400" dirty="0" smtClean="0"/>
              <a:t>Write signal to indicate reading or writing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67" y="1326850"/>
            <a:ext cx="7782065" cy="318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32" y="1905000"/>
            <a:ext cx="25527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0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State Machine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1941922" cy="2900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447800"/>
            <a:ext cx="4588184" cy="469582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4267200"/>
            <a:ext cx="3905840" cy="2362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SELECT: fetch the next opcode and increment the instruction pointer</a:t>
            </a:r>
          </a:p>
          <a:p>
            <a:r>
              <a:rPr lang="en-US" sz="1400" dirty="0" smtClean="0"/>
              <a:t>DECODE: latch the opcode from the data bus and determine what’s next: write to memory, or proceed to the COMPUTE or READ_IP states</a:t>
            </a:r>
          </a:p>
          <a:p>
            <a:r>
              <a:rPr lang="en-US" sz="1400" dirty="0" smtClean="0"/>
              <a:t>COMPUTE: latch the output of the ALU into a register, set carry and zero flags</a:t>
            </a:r>
          </a:p>
          <a:p>
            <a:r>
              <a:rPr lang="en-US" sz="1400" dirty="0" smtClean="0"/>
              <a:t>READ_IP: used for taken conditional branches; reads a new IP from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67" y="228600"/>
            <a:ext cx="23812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Nowhere in the FEMTO-8 source code will you find “instructions” listed</a:t>
            </a:r>
          </a:p>
          <a:p>
            <a:pPr lvl="1"/>
            <a:r>
              <a:rPr lang="en-US" sz="2400" dirty="0" smtClean="0"/>
              <a:t>You will find a state machine designed with certain features and capabilities</a:t>
            </a:r>
          </a:p>
          <a:p>
            <a:endParaRPr lang="en-US" sz="2800" dirty="0"/>
          </a:p>
          <a:p>
            <a:r>
              <a:rPr lang="en-US" sz="2800" dirty="0" smtClean="0"/>
              <a:t>The job of the assembler is to map (encode) human readable instructions (mnemonics) to those capabilities</a:t>
            </a:r>
          </a:p>
        </p:txBody>
      </p:sp>
    </p:spTree>
    <p:extLst>
      <p:ext uri="{BB962C8B-B14F-4D97-AF65-F5344CB8AC3E}">
        <p14:creationId xmlns:p14="http://schemas.microsoft.com/office/powerpoint/2010/main" val="30910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Verilog Compiler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directive is used to control the compilation of a Verilog description</a:t>
            </a:r>
          </a:p>
          <a:p>
            <a:pPr lvl="1"/>
            <a:r>
              <a:rPr lang="en-US" sz="2000" dirty="0" smtClean="0"/>
              <a:t>(`) denotes a compiler directive</a:t>
            </a:r>
          </a:p>
          <a:p>
            <a:endParaRPr lang="en-US" sz="2400" dirty="0"/>
          </a:p>
          <a:p>
            <a:r>
              <a:rPr lang="en-US" sz="2400" dirty="0" smtClean="0"/>
              <a:t>Examples</a:t>
            </a:r>
          </a:p>
          <a:p>
            <a:pPr lvl="1"/>
            <a:r>
              <a:rPr lang="en-US" sz="2000" dirty="0" smtClean="0"/>
              <a:t>`include : insert the entire contents of a source file into another file</a:t>
            </a:r>
          </a:p>
          <a:p>
            <a:pPr lvl="1"/>
            <a:r>
              <a:rPr lang="en-US" sz="2000" dirty="0" smtClean="0"/>
              <a:t>`define : define text macros</a:t>
            </a:r>
          </a:p>
          <a:p>
            <a:pPr lvl="1"/>
            <a:r>
              <a:rPr lang="en-US" sz="2000" dirty="0" smtClean="0"/>
              <a:t>`</a:t>
            </a:r>
            <a:r>
              <a:rPr lang="en-US" sz="2000" dirty="0" err="1" smtClean="0"/>
              <a:t>undef</a:t>
            </a:r>
            <a:r>
              <a:rPr lang="en-US" sz="2000" dirty="0" smtClean="0"/>
              <a:t> : remove text macro definitions</a:t>
            </a:r>
          </a:p>
          <a:p>
            <a:pPr lvl="1"/>
            <a:r>
              <a:rPr lang="en-US" sz="2000" dirty="0" smtClean="0"/>
              <a:t>`</a:t>
            </a:r>
            <a:r>
              <a:rPr lang="en-US" sz="2000" dirty="0" err="1" smtClean="0"/>
              <a:t>ifdef</a:t>
            </a:r>
            <a:r>
              <a:rPr lang="en-US" sz="2000" dirty="0" smtClean="0"/>
              <a:t> : checks to see if a macro has been defined to optional include source code</a:t>
            </a:r>
          </a:p>
          <a:p>
            <a:pPr lvl="1"/>
            <a:r>
              <a:rPr lang="en-US" sz="2000" dirty="0" smtClean="0"/>
              <a:t>`timescale : specified the time unit and precision of the modules that follow</a:t>
            </a:r>
          </a:p>
        </p:txBody>
      </p:sp>
    </p:spTree>
    <p:extLst>
      <p:ext uri="{BB962C8B-B14F-4D97-AF65-F5344CB8AC3E}">
        <p14:creationId xmlns:p14="http://schemas.microsoft.com/office/powerpoint/2010/main" val="1471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FEMTO-8 Macros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447800"/>
            <a:ext cx="6543675" cy="4657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00" y="633754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nteresting, but never used!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19200" y="2438400"/>
            <a:ext cx="6781800" cy="388620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276600" y="6337540"/>
            <a:ext cx="290048" cy="206115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Machine: S_RESET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29200" y="3505200"/>
            <a:ext cx="3657600" cy="2362200"/>
          </a:xfrm>
        </p:spPr>
        <p:txBody>
          <a:bodyPr/>
          <a:lstStyle/>
          <a:p>
            <a:r>
              <a:rPr lang="en-US" sz="2000" dirty="0" smtClean="0"/>
              <a:t>Reset sets the instruction pointer to $80 (128), then transitions to select</a:t>
            </a:r>
          </a:p>
          <a:p>
            <a:pPr lvl="1"/>
            <a:r>
              <a:rPr lang="en-US" sz="1600" dirty="0" smtClean="0"/>
              <a:t>$80 is halfway into our memory space of 256 bytes</a:t>
            </a:r>
          </a:p>
          <a:p>
            <a:pPr lvl="1"/>
            <a:r>
              <a:rPr lang="en-US" sz="1600" dirty="0" smtClean="0"/>
              <a:t>In theory this is where our ROM code goes, RAM would be from 0-$7F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4588184" cy="469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52600"/>
            <a:ext cx="22129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7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Machine: S_SELECT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29200" y="3505200"/>
            <a:ext cx="3657600" cy="2590800"/>
          </a:xfrm>
        </p:spPr>
        <p:txBody>
          <a:bodyPr/>
          <a:lstStyle/>
          <a:p>
            <a:r>
              <a:rPr lang="en-US" sz="2000" dirty="0" smtClean="0"/>
              <a:t>The output of IP is used to drive the address bus to read (write=0) opcode</a:t>
            </a:r>
          </a:p>
          <a:p>
            <a:endParaRPr lang="en-US" sz="2000" dirty="0"/>
          </a:p>
          <a:p>
            <a:r>
              <a:rPr lang="en-US" sz="2000" dirty="0" smtClean="0"/>
              <a:t>Instruction pointer is incremented (need to correct if we branch)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4588184" cy="469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1828800"/>
            <a:ext cx="31623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1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 smtClean="0"/>
              <a:t>Part V – CPU Designs</a:t>
            </a:r>
            <a:br>
              <a:rPr lang="en-US" sz="3600" b="1" dirty="0" smtClean="0"/>
            </a:br>
            <a:r>
              <a:rPr lang="en-US" sz="2400" b="1" dirty="0" smtClean="0"/>
              <a:t>(Highlighted Comments)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230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Machine: S_DECODE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29200" y="1219200"/>
            <a:ext cx="3657600" cy="5181600"/>
          </a:xfrm>
        </p:spPr>
        <p:txBody>
          <a:bodyPr/>
          <a:lstStyle/>
          <a:p>
            <a:r>
              <a:rPr lang="en-US" sz="2000" dirty="0" smtClean="0"/>
              <a:t>Decoding is the most complex logic in CPU</a:t>
            </a:r>
          </a:p>
          <a:p>
            <a:r>
              <a:rPr lang="en-US" sz="2000" dirty="0" smtClean="0"/>
              <a:t>Using the current opcode available on the data bus (</a:t>
            </a:r>
            <a:r>
              <a:rPr lang="en-US" sz="2000" dirty="0" err="1" smtClean="0"/>
              <a:t>data_in</a:t>
            </a:r>
            <a:r>
              <a:rPr lang="en-US" sz="2000" dirty="0" smtClean="0"/>
              <a:t>) we determine what to do bases on the decoded bits</a:t>
            </a:r>
          </a:p>
          <a:p>
            <a:r>
              <a:rPr lang="en-US" sz="2000" dirty="0" smtClean="0"/>
              <a:t>Notice that both swap and </a:t>
            </a:r>
            <a:r>
              <a:rPr lang="en-US" sz="2000" dirty="0" err="1" smtClean="0"/>
              <a:t>sta</a:t>
            </a:r>
            <a:r>
              <a:rPr lang="en-US" sz="2000" dirty="0" smtClean="0"/>
              <a:t> “instruction” opcodes can immediately be performed, and transition back to select</a:t>
            </a:r>
          </a:p>
          <a:p>
            <a:endParaRPr lang="en-US" sz="2000" dirty="0"/>
          </a:p>
          <a:p>
            <a:r>
              <a:rPr lang="en-US" sz="2000" dirty="0" smtClean="0"/>
              <a:t>Verilog “</a:t>
            </a:r>
            <a:r>
              <a:rPr lang="en-US" sz="2000" dirty="0" err="1" smtClean="0"/>
              <a:t>casez</a:t>
            </a:r>
            <a:r>
              <a:rPr lang="en-US" sz="2000" dirty="0" smtClean="0"/>
              <a:t>” statement allows you to specify don’t care for certain bits – can match bit patterns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4800" y="1219200"/>
            <a:ext cx="4204691" cy="5562600"/>
            <a:chOff x="304800" y="1219200"/>
            <a:chExt cx="4204691" cy="5562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1219200"/>
              <a:ext cx="4204691" cy="5562600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1474789" y="5012267"/>
              <a:ext cx="811212" cy="215341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466163" y="5953823"/>
              <a:ext cx="811212" cy="215341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Brace 12"/>
          <p:cNvSpPr/>
          <p:nvPr/>
        </p:nvSpPr>
        <p:spPr>
          <a:xfrm>
            <a:off x="2819400" y="2438401"/>
            <a:ext cx="457200" cy="990599"/>
          </a:xfrm>
          <a:prstGeom prst="rightBrace">
            <a:avLst>
              <a:gd name="adj1" fmla="val 14841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41763" y="2672090"/>
            <a:ext cx="13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Two byte instructions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4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Machine: S_COMPUTE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219200"/>
          </a:xfrm>
        </p:spPr>
        <p:txBody>
          <a:bodyPr/>
          <a:lstStyle/>
          <a:p>
            <a:r>
              <a:rPr lang="en-US" sz="2000" dirty="0" smtClean="0"/>
              <a:t>Grabs ALU output and writes it to desired destination</a:t>
            </a:r>
          </a:p>
          <a:p>
            <a:r>
              <a:rPr lang="en-US" sz="2000" dirty="0" smtClean="0"/>
              <a:t>Computes the carry flag</a:t>
            </a:r>
          </a:p>
          <a:p>
            <a:r>
              <a:rPr lang="en-US" sz="2000" dirty="0" smtClean="0"/>
              <a:t>Computes the zero flag by NOR-</a:t>
            </a:r>
            <a:r>
              <a:rPr lang="en-US" sz="2000" dirty="0" err="1" smtClean="0"/>
              <a:t>ing</a:t>
            </a:r>
            <a:r>
              <a:rPr lang="en-US" sz="2000" dirty="0" smtClean="0"/>
              <a:t> all of the ALU output bits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295400"/>
            <a:ext cx="54864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27 – A Configurable </a:t>
            </a:r>
            <a:r>
              <a:rPr lang="en-US" dirty="0" err="1" smtClean="0"/>
              <a:t>Asm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990600"/>
          </a:xfrm>
        </p:spPr>
        <p:txBody>
          <a:bodyPr/>
          <a:lstStyle/>
          <a:p>
            <a:r>
              <a:rPr lang="en-US" sz="2000" dirty="0" smtClean="0"/>
              <a:t>A configurable assembler</a:t>
            </a:r>
          </a:p>
          <a:p>
            <a:pPr lvl="1"/>
            <a:r>
              <a:rPr lang="en-US" sz="1800" dirty="0"/>
              <a:t>The mapping of assembly mnemonics to resulting binary is configurable and specified by a single JSON </a:t>
            </a:r>
            <a:r>
              <a:rPr lang="en-US" sz="1800" dirty="0" smtClean="0"/>
              <a:t>file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47800"/>
            <a:ext cx="4953000" cy="8319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800100" y="2590800"/>
            <a:ext cx="7620000" cy="0"/>
          </a:xfrm>
          <a:prstGeom prst="line">
            <a:avLst/>
          </a:prstGeom>
          <a:ln w="15875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937005"/>
            <a:ext cx="5905500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25" y="819150"/>
            <a:ext cx="59245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7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Bit Workshop IDE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0" y="1219200"/>
            <a:ext cx="8671459" cy="4572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3200" y="615679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Hardware and Software Code Being Executed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391400" y="4419600"/>
            <a:ext cx="114300" cy="167640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1800" y="5175840"/>
            <a:ext cx="304802" cy="92016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93622" y="5246274"/>
            <a:ext cx="544778" cy="849727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52600" y="6156790"/>
            <a:ext cx="227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Assembly Code to Convert for Custom “FEMTO-8” CPU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3728" y="2175613"/>
            <a:ext cx="665771" cy="158451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6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JSON-based Configuration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31" y="5562600"/>
            <a:ext cx="8229600" cy="962025"/>
          </a:xfrm>
        </p:spPr>
        <p:txBody>
          <a:bodyPr/>
          <a:lstStyle/>
          <a:p>
            <a:r>
              <a:rPr lang="en-US" sz="1800" dirty="0" smtClean="0"/>
              <a:t>The mapping of assembly mnemonics to resulting binary is configurable and specified by a single JSON file</a:t>
            </a:r>
          </a:p>
          <a:p>
            <a:pPr lvl="1"/>
            <a:r>
              <a:rPr lang="en-US" sz="1600" dirty="0" smtClean="0"/>
              <a:t>This provides a lot of flexibility to the custom CPU designer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6143625" cy="42386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383223" y="2416968"/>
            <a:ext cx="2514600" cy="15454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/>
              <a:t>S</a:t>
            </a:r>
            <a:r>
              <a:rPr lang="en-US" sz="1800" b="1" dirty="0" smtClean="0"/>
              <a:t>yntax</a:t>
            </a:r>
            <a:endParaRPr lang="en-US" sz="1400" b="1" dirty="0" smtClean="0"/>
          </a:p>
          <a:p>
            <a:r>
              <a:rPr lang="en-US" sz="1400" dirty="0" smtClean="0"/>
              <a:t>Data </a:t>
            </a:r>
            <a:r>
              <a:rPr lang="en-US" sz="1400" dirty="0"/>
              <a:t>is in name/value </a:t>
            </a:r>
            <a:r>
              <a:rPr lang="en-US" sz="1400" dirty="0" smtClean="0"/>
              <a:t>pairs - separated </a:t>
            </a:r>
            <a:r>
              <a:rPr lang="en-US" sz="1400" dirty="0"/>
              <a:t>by </a:t>
            </a:r>
            <a:r>
              <a:rPr lang="en-US" sz="1400" dirty="0" smtClean="0"/>
              <a:t>commas</a:t>
            </a:r>
          </a:p>
          <a:p>
            <a:r>
              <a:rPr lang="en-US" sz="1400" dirty="0" smtClean="0"/>
              <a:t>Curly </a:t>
            </a:r>
            <a:r>
              <a:rPr lang="en-US" sz="1400" dirty="0"/>
              <a:t>braces hold </a:t>
            </a:r>
            <a:r>
              <a:rPr lang="en-US" sz="1400" dirty="0" smtClean="0"/>
              <a:t>objects</a:t>
            </a:r>
          </a:p>
          <a:p>
            <a:r>
              <a:rPr lang="en-US" sz="1400" dirty="0" smtClean="0"/>
              <a:t>Square </a:t>
            </a:r>
            <a:r>
              <a:rPr lang="en-US" sz="1400" dirty="0"/>
              <a:t>brackets hold arrays</a:t>
            </a:r>
          </a:p>
        </p:txBody>
      </p:sp>
    </p:spTree>
    <p:extLst>
      <p:ext uri="{BB962C8B-B14F-4D97-AF65-F5344CB8AC3E}">
        <p14:creationId xmlns:p14="http://schemas.microsoft.com/office/powerpoint/2010/main" val="311347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Format: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27229"/>
            <a:ext cx="8229600" cy="1121171"/>
          </a:xfrm>
        </p:spPr>
        <p:txBody>
          <a:bodyPr/>
          <a:lstStyle/>
          <a:p>
            <a:r>
              <a:rPr lang="en-US" sz="2000" dirty="0" smtClean="0"/>
              <a:t>Configuration file format has a number of rules</a:t>
            </a:r>
          </a:p>
          <a:p>
            <a:pPr lvl="1"/>
            <a:r>
              <a:rPr lang="en-US" sz="1800" dirty="0" smtClean="0"/>
              <a:t>Each rule has a format that matches a line of assembly code, and a bit pattern that is emitted when matched</a:t>
            </a:r>
          </a:p>
          <a:p>
            <a:pPr lvl="1"/>
            <a:r>
              <a:rPr lang="en-US" sz="1800" dirty="0" smtClean="0"/>
              <a:t>Each rule effectively defines one of more assembly </a:t>
            </a:r>
            <a:r>
              <a:rPr lang="en-US" sz="1800" dirty="0"/>
              <a:t>mnemonics</a:t>
            </a:r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79523"/>
            <a:ext cx="5756941" cy="3673477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6248400" y="1317230"/>
            <a:ext cx="457200" cy="3559570"/>
          </a:xfrm>
          <a:prstGeom prst="rightBrace">
            <a:avLst>
              <a:gd name="adj1" fmla="val 45030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35792" y="2189074"/>
            <a:ext cx="20272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“rules” are defined by an array of objects, where each line defines a “transformation” from </a:t>
            </a:r>
            <a:r>
              <a:rPr lang="en-US" sz="1400" dirty="0">
                <a:solidFill>
                  <a:srgbClr val="FF0000"/>
                </a:solidFill>
              </a:rPr>
              <a:t>mnemonic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to bits</a:t>
            </a:r>
          </a:p>
          <a:p>
            <a:pPr algn="ctr"/>
            <a:endParaRPr lang="en-US" sz="1400" dirty="0">
              <a:solidFill>
                <a:srgbClr val="FF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(This table defines all mnemonics)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1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swapab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24478"/>
            <a:ext cx="8229600" cy="1623922"/>
          </a:xfrm>
        </p:spPr>
        <p:txBody>
          <a:bodyPr/>
          <a:lstStyle/>
          <a:p>
            <a:r>
              <a:rPr lang="en-US" sz="2000" dirty="0" smtClean="0"/>
              <a:t>Interchanges A and B registers</a:t>
            </a:r>
          </a:p>
          <a:p>
            <a:pPr lvl="1"/>
            <a:r>
              <a:rPr lang="en-US" sz="1800" dirty="0" smtClean="0"/>
              <a:t>“</a:t>
            </a:r>
            <a:r>
              <a:rPr lang="en-US" sz="1800" dirty="0" err="1" smtClean="0"/>
              <a:t>swapab</a:t>
            </a:r>
            <a:r>
              <a:rPr lang="en-US" sz="1800" dirty="0" smtClean="0"/>
              <a:t>” is the human readable mnemonic, “10000001” is the resulting bit pattern needed and read by CPU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fmt</a:t>
            </a:r>
            <a:r>
              <a:rPr lang="en-US" sz="2000" dirty="0" smtClean="0"/>
              <a:t>” attribute defines the pattern to be matched</a:t>
            </a:r>
          </a:p>
          <a:p>
            <a:pPr lvl="1"/>
            <a:r>
              <a:rPr lang="en-US" sz="1600" dirty="0" smtClean="0"/>
              <a:t>If matched, the “bits” attribute defines machine code to emit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319122"/>
            <a:ext cx="7264400" cy="304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52400" y="1828800"/>
            <a:ext cx="4236721" cy="2590800"/>
            <a:chOff x="152400" y="1828800"/>
            <a:chExt cx="4236721" cy="2590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828800"/>
              <a:ext cx="4236721" cy="259080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70560" y="2638964"/>
              <a:ext cx="2586234" cy="210628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52194" y="2309382"/>
            <a:ext cx="4514850" cy="1653018"/>
            <a:chOff x="4552194" y="2309382"/>
            <a:chExt cx="4514850" cy="16530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2194" y="2309382"/>
              <a:ext cx="4514850" cy="1653018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5172467" y="3101385"/>
              <a:ext cx="2819400" cy="254290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732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Format: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1"/>
            <a:ext cx="8229600" cy="3200400"/>
          </a:xfrm>
        </p:spPr>
        <p:txBody>
          <a:bodyPr/>
          <a:lstStyle/>
          <a:p>
            <a:r>
              <a:rPr lang="en-US" sz="2000" dirty="0" smtClean="0"/>
              <a:t>Can specify different types of variables</a:t>
            </a:r>
          </a:p>
          <a:p>
            <a:pPr lvl="1"/>
            <a:r>
              <a:rPr lang="en-US" sz="1800" dirty="0"/>
              <a:t>c</a:t>
            </a:r>
            <a:r>
              <a:rPr lang="en-US" sz="1800" dirty="0" smtClean="0"/>
              <a:t>onst4 can store 4-bit values</a:t>
            </a:r>
          </a:p>
          <a:p>
            <a:pPr lvl="1"/>
            <a:r>
              <a:rPr lang="en-US" sz="1800" dirty="0" smtClean="0"/>
              <a:t>imm8 can store 8-bit values</a:t>
            </a:r>
          </a:p>
          <a:p>
            <a:endParaRPr lang="en-US" sz="2000" dirty="0"/>
          </a:p>
          <a:p>
            <a:r>
              <a:rPr lang="en-US" sz="2000" dirty="0" smtClean="0"/>
              <a:t>To include variable in a rule, prefix the variable’s name with a tilde (~)</a:t>
            </a:r>
          </a:p>
          <a:p>
            <a:pPr lvl="1"/>
            <a:r>
              <a:rPr lang="en-US" sz="1800" dirty="0" smtClean="0"/>
              <a:t>The instruction encoding process uses the variable’s </a:t>
            </a:r>
            <a:r>
              <a:rPr lang="en-US" sz="1800" b="1" i="1" dirty="0" smtClean="0"/>
              <a:t>value</a:t>
            </a:r>
            <a:r>
              <a:rPr lang="en-US" sz="1800" dirty="0" smtClean="0"/>
              <a:t> (which might be an explicitly defined token)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b="1" i="1" dirty="0" smtClean="0"/>
              <a:t>value</a:t>
            </a:r>
            <a:r>
              <a:rPr lang="en-US" sz="1800" dirty="0" smtClean="0"/>
              <a:t> is determined by the index of the token array (e.g., 0 for first variable, 1 for second)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49" y="1371600"/>
            <a:ext cx="8382000" cy="14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sta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752600"/>
          </a:xfrm>
        </p:spPr>
        <p:txBody>
          <a:bodyPr/>
          <a:lstStyle/>
          <a:p>
            <a:r>
              <a:rPr lang="en-US" sz="2000" dirty="0" smtClean="0"/>
              <a:t>Stores register A into specified memory address</a:t>
            </a:r>
          </a:p>
          <a:p>
            <a:pPr lvl="1"/>
            <a:r>
              <a:rPr lang="en-US" sz="1800" dirty="0" smtClean="0"/>
              <a:t>“</a:t>
            </a:r>
            <a:r>
              <a:rPr lang="en-US" sz="1800" dirty="0" err="1" smtClean="0"/>
              <a:t>sta</a:t>
            </a:r>
            <a:r>
              <a:rPr lang="en-US" sz="1800" dirty="0" smtClean="0"/>
              <a:t>” is the human readable mnemonic, “1001nnnn” is the resulting bit pattern needed and read by CPU</a:t>
            </a:r>
          </a:p>
          <a:p>
            <a:r>
              <a:rPr lang="en-US" sz="2000" dirty="0" smtClean="0"/>
              <a:t>“</a:t>
            </a:r>
            <a:r>
              <a:rPr lang="en-US" sz="2000" dirty="0" err="1" smtClean="0"/>
              <a:t>fmt</a:t>
            </a:r>
            <a:r>
              <a:rPr lang="en-US" sz="2000" dirty="0" smtClean="0"/>
              <a:t>” attribute defines the pattern to be matched</a:t>
            </a:r>
          </a:p>
          <a:p>
            <a:pPr lvl="1"/>
            <a:r>
              <a:rPr lang="en-US" sz="1600" dirty="0" smtClean="0"/>
              <a:t>Looking for a variable that will map to 4-bits</a:t>
            </a:r>
          </a:p>
          <a:p>
            <a:pPr lvl="1"/>
            <a:r>
              <a:rPr lang="en-US" sz="1600" dirty="0" smtClean="0"/>
              <a:t>“bits” is specified to take 0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item (the </a:t>
            </a:r>
            <a:r>
              <a:rPr lang="en-US" sz="1600" b="1" i="1" dirty="0" smtClean="0"/>
              <a:t>value</a:t>
            </a:r>
            <a:r>
              <a:rPr lang="en-US" sz="1600" dirty="0" smtClean="0"/>
              <a:t> of variable) and concatenate with “1001” (it’s the “</a:t>
            </a:r>
            <a:r>
              <a:rPr lang="en-US" sz="1600" dirty="0" err="1" smtClean="0"/>
              <a:t>nnnn</a:t>
            </a:r>
            <a:r>
              <a:rPr lang="en-US" sz="1600" dirty="0" smtClean="0"/>
              <a:t>” part of the opcode)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8800"/>
            <a:ext cx="4236721" cy="2590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04572" y="2827500"/>
            <a:ext cx="2586234" cy="210628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194" y="2309382"/>
            <a:ext cx="4514850" cy="165301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181599" y="3505200"/>
            <a:ext cx="3641889" cy="25429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" y="1328647"/>
            <a:ext cx="6953250" cy="295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296" y="5838334"/>
            <a:ext cx="2857500" cy="3238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762000" y="1480344"/>
            <a:ext cx="3048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632" y="1328647"/>
            <a:ext cx="528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Rule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324600" y="5605708"/>
            <a:ext cx="228600" cy="16111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00800" y="5356934"/>
            <a:ext cx="9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Variable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9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Format: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1"/>
            <a:ext cx="8229600" cy="3200400"/>
          </a:xfrm>
        </p:spPr>
        <p:txBody>
          <a:bodyPr/>
          <a:lstStyle/>
          <a:p>
            <a:r>
              <a:rPr lang="en-US" sz="2400" dirty="0" smtClean="0"/>
              <a:t>A variable’s </a:t>
            </a:r>
            <a:r>
              <a:rPr lang="en-US" sz="2400" b="1" i="1" dirty="0" smtClean="0"/>
              <a:t>value</a:t>
            </a:r>
            <a:r>
              <a:rPr lang="en-US" sz="2400" dirty="0" smtClean="0"/>
              <a:t> can be defined by tokens</a:t>
            </a:r>
          </a:p>
          <a:p>
            <a:r>
              <a:rPr lang="en-US" sz="2400" dirty="0" smtClean="0"/>
              <a:t>Tokens map to value (register example)</a:t>
            </a:r>
          </a:p>
          <a:p>
            <a:pPr lvl="1"/>
            <a:r>
              <a:rPr lang="en-US" sz="2000" dirty="0" smtClean="0"/>
              <a:t>a: 00</a:t>
            </a:r>
          </a:p>
          <a:p>
            <a:pPr lvl="1"/>
            <a:r>
              <a:rPr lang="en-US" sz="2000" dirty="0" smtClean="0"/>
              <a:t>b: 01</a:t>
            </a:r>
          </a:p>
          <a:p>
            <a:pPr lvl="1"/>
            <a:r>
              <a:rPr lang="en-US" sz="2000" dirty="0" err="1" smtClean="0"/>
              <a:t>ip</a:t>
            </a:r>
            <a:r>
              <a:rPr lang="en-US" sz="2000" dirty="0" smtClean="0"/>
              <a:t>: 10</a:t>
            </a:r>
          </a:p>
          <a:p>
            <a:pPr lvl="1"/>
            <a:r>
              <a:rPr lang="en-US" sz="2000" dirty="0" smtClean="0"/>
              <a:t>none: 11</a:t>
            </a:r>
          </a:p>
          <a:p>
            <a:r>
              <a:rPr lang="en-US" sz="2400" dirty="0" err="1" smtClean="0"/>
              <a:t>reg</a:t>
            </a:r>
            <a:r>
              <a:rPr lang="en-US" sz="2400" dirty="0" smtClean="0"/>
              <a:t>: register, </a:t>
            </a:r>
            <a:r>
              <a:rPr lang="en-US" sz="2400" dirty="0" err="1" smtClean="0"/>
              <a:t>unop</a:t>
            </a:r>
            <a:r>
              <a:rPr lang="en-US" sz="2400" dirty="0" smtClean="0"/>
              <a:t>: operation, </a:t>
            </a:r>
            <a:r>
              <a:rPr lang="en-US" sz="2400" dirty="0" err="1" smtClean="0"/>
              <a:t>binop</a:t>
            </a:r>
            <a:r>
              <a:rPr lang="en-US" sz="2400" dirty="0" smtClean="0"/>
              <a:t>: binary operation, const4: constant, imm8: immediate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49" y="1371600"/>
            <a:ext cx="8382000" cy="148583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86000" y="1524000"/>
            <a:ext cx="6477000" cy="76200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Part V – CPU Designs</a:t>
            </a:r>
          </a:p>
          <a:p>
            <a:pPr lvl="1"/>
            <a:r>
              <a:rPr lang="en-US" sz="1800" dirty="0" smtClean="0"/>
              <a:t>Chapter 25: The ALU: Arithmetic Logic Unit</a:t>
            </a:r>
          </a:p>
          <a:p>
            <a:pPr lvl="1"/>
            <a:r>
              <a:rPr lang="en-US" sz="1800" dirty="0" smtClean="0"/>
              <a:t>Chapter 26: A Simple CPU</a:t>
            </a:r>
          </a:p>
          <a:p>
            <a:pPr lvl="1"/>
            <a:r>
              <a:rPr lang="en-US" sz="1800" dirty="0" smtClean="0"/>
              <a:t>Chapter 27: A Configurable Assembler</a:t>
            </a:r>
            <a:endParaRPr lang="en-US" sz="1800" dirty="0"/>
          </a:p>
          <a:p>
            <a:pPr lvl="1"/>
            <a:r>
              <a:rPr lang="en-US" sz="1800" dirty="0" smtClean="0"/>
              <a:t>Chapter 28: Racing Game With CPU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Chapter 29: </a:t>
            </a:r>
            <a:r>
              <a:rPr lang="en-US" sz="1800" strike="sngStrike" dirty="0" smtClean="0"/>
              <a:t>A 16-bit CPU</a:t>
            </a:r>
          </a:p>
          <a:p>
            <a:pPr lvl="1"/>
            <a:r>
              <a:rPr lang="en-US" sz="1800" dirty="0" smtClean="0"/>
              <a:t>Chapter 30: </a:t>
            </a:r>
            <a:r>
              <a:rPr lang="en-US" sz="1800" strike="sngStrike" dirty="0" smtClean="0"/>
              <a:t>Framebuffer Graphics</a:t>
            </a:r>
          </a:p>
          <a:p>
            <a:pPr lvl="1"/>
            <a:r>
              <a:rPr lang="en-US" sz="1800" dirty="0" smtClean="0"/>
              <a:t>Chapter 31: </a:t>
            </a:r>
            <a:r>
              <a:rPr lang="en-US" sz="1800" strike="sngStrike" dirty="0" err="1" smtClean="0"/>
              <a:t>Tilemap</a:t>
            </a:r>
            <a:r>
              <a:rPr lang="en-US" sz="1800" strike="sngStrike" dirty="0" smtClean="0"/>
              <a:t> Rendering</a:t>
            </a:r>
          </a:p>
          <a:p>
            <a:pPr lvl="1"/>
            <a:r>
              <a:rPr lang="en-US" sz="1800" dirty="0" smtClean="0"/>
              <a:t>Chapter 32: </a:t>
            </a:r>
            <a:r>
              <a:rPr lang="en-US" sz="1800" strike="sngStrike" dirty="0" smtClean="0"/>
              <a:t>Scanline Sprite Rendering</a:t>
            </a:r>
          </a:p>
          <a:p>
            <a:pPr lvl="1"/>
            <a:r>
              <a:rPr lang="en-US" sz="1800" dirty="0" smtClean="0"/>
              <a:t>Chapter 33: </a:t>
            </a:r>
            <a:r>
              <a:rPr lang="en-US" sz="1800" strike="sngStrike" dirty="0" smtClean="0"/>
              <a:t>A Programmable Game System</a:t>
            </a:r>
          </a:p>
          <a:p>
            <a:pPr lvl="1"/>
            <a:r>
              <a:rPr lang="en-US" sz="1800" dirty="0" smtClean="0"/>
              <a:t>Chapter 34: </a:t>
            </a:r>
            <a:r>
              <a:rPr lang="en-US" sz="1800" strike="sngStrike" dirty="0" smtClean="0"/>
              <a:t>A Demo Program</a:t>
            </a:r>
          </a:p>
        </p:txBody>
      </p:sp>
    </p:spTree>
    <p:extLst>
      <p:ext uri="{BB962C8B-B14F-4D97-AF65-F5344CB8AC3E}">
        <p14:creationId xmlns:p14="http://schemas.microsoft.com/office/powerpoint/2010/main" val="143371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 err="1" smtClean="0"/>
              <a:t>mov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386" y="1295400"/>
            <a:ext cx="8229600" cy="4953001"/>
          </a:xfrm>
        </p:spPr>
        <p:txBody>
          <a:bodyPr/>
          <a:lstStyle/>
          <a:p>
            <a:r>
              <a:rPr lang="en-US" sz="2000" dirty="0" smtClean="0"/>
              <a:t>Example</a:t>
            </a:r>
          </a:p>
          <a:p>
            <a:endParaRPr lang="en-US" sz="2000" dirty="0"/>
          </a:p>
          <a:p>
            <a:pPr lvl="1"/>
            <a:r>
              <a:rPr lang="en-US" sz="1800" dirty="0" smtClean="0"/>
              <a:t>Variable encodes a, b, </a:t>
            </a:r>
            <a:r>
              <a:rPr lang="en-US" sz="1800" dirty="0" err="1" smtClean="0"/>
              <a:t>ip</a:t>
            </a:r>
            <a:r>
              <a:rPr lang="en-US" sz="1800" dirty="0" smtClean="0"/>
              <a:t>, or none into 2-bits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 smtClean="0"/>
              <a:t>Using this rule, for this instruction “</a:t>
            </a:r>
            <a:r>
              <a:rPr lang="en-US" sz="1800" dirty="0" err="1" smtClean="0"/>
              <a:t>mov</a:t>
            </a:r>
            <a:r>
              <a:rPr lang="en-US" sz="1800" dirty="0" smtClean="0"/>
              <a:t> a, [b],” results in “11” + “00” + “1011”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981075" y="1628480"/>
            <a:ext cx="7258050" cy="427742"/>
            <a:chOff x="981075" y="4144258"/>
            <a:chExt cx="7258050" cy="4277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75" y="4191000"/>
              <a:ext cx="7258050" cy="3048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4645450" y="4144258"/>
              <a:ext cx="536149" cy="427742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23900" y="2452541"/>
            <a:ext cx="7696200" cy="421850"/>
            <a:chOff x="723900" y="4986779"/>
            <a:chExt cx="7696200" cy="4218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900" y="5026450"/>
              <a:ext cx="7696200" cy="314325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781800" y="4986779"/>
              <a:ext cx="459949" cy="421850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438400" y="4986779"/>
              <a:ext cx="762000" cy="421850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68421" y="6150747"/>
            <a:ext cx="418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Notice that “</a:t>
            </a:r>
            <a:r>
              <a:rPr lang="en-US" sz="1400" dirty="0" err="1" smtClean="0">
                <a:solidFill>
                  <a:srgbClr val="FF0000"/>
                </a:solidFill>
              </a:rPr>
              <a:t>mov</a:t>
            </a:r>
            <a:r>
              <a:rPr lang="en-US" sz="1400" dirty="0" smtClean="0">
                <a:solidFill>
                  <a:srgbClr val="FF0000"/>
                </a:solidFill>
              </a:rPr>
              <a:t>” instruction is not explicitly shown</a:t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in Opcode list (these are examples!)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642294" y="3560016"/>
            <a:ext cx="4236721" cy="2590800"/>
            <a:chOff x="435438" y="3875596"/>
            <a:chExt cx="4236721" cy="25908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438" y="3875596"/>
              <a:ext cx="4236721" cy="2590800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829540" y="5432606"/>
              <a:ext cx="3361460" cy="206194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140643" y="4204355"/>
              <a:ext cx="158768" cy="525774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918410" y="1628480"/>
            <a:ext cx="834189" cy="42185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036396" y="4214943"/>
            <a:ext cx="3361460" cy="206194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498015" y="4318040"/>
            <a:ext cx="578919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70246" y="4133374"/>
            <a:ext cx="120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mov</a:t>
            </a:r>
            <a:r>
              <a:rPr lang="en-US" sz="1400" dirty="0" smtClean="0">
                <a:solidFill>
                  <a:srgbClr val="FF0000"/>
                </a:solidFill>
              </a:rPr>
              <a:t> a, [b]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57200" y="2664175"/>
            <a:ext cx="214945" cy="14236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9332" y="2806537"/>
            <a:ext cx="528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Rule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47700" y="1841236"/>
            <a:ext cx="226370" cy="16947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42" y="2010711"/>
            <a:ext cx="909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Variable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17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Format: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429001"/>
          </a:xfrm>
        </p:spPr>
        <p:txBody>
          <a:bodyPr/>
          <a:lstStyle/>
          <a:p>
            <a:r>
              <a:rPr lang="en-US" sz="2000" dirty="0" smtClean="0"/>
              <a:t>Branches are taken based upon CPU status (carry &amp; zero flags) </a:t>
            </a:r>
          </a:p>
          <a:p>
            <a:r>
              <a:rPr lang="en-US" sz="2000" dirty="0" smtClean="0"/>
              <a:t>Branches are specified by an immediate value (address), 8-bits wide – hence 256 bytes can be addressed</a:t>
            </a:r>
          </a:p>
          <a:p>
            <a:r>
              <a:rPr lang="en-US" sz="2000" b="1" i="1" dirty="0" smtClean="0"/>
              <a:t>The immediate value is determined by the assembler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47800"/>
            <a:ext cx="6934200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727" y="376237"/>
            <a:ext cx="2266950" cy="3143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7200" y="4518269"/>
            <a:ext cx="4534146" cy="1653018"/>
            <a:chOff x="2295279" y="4400550"/>
            <a:chExt cx="4534146" cy="16530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4575" y="4400550"/>
              <a:ext cx="4514850" cy="165301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2971801" y="5410200"/>
              <a:ext cx="1295400" cy="228600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95279" y="4972769"/>
              <a:ext cx="524121" cy="254290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442" y="4716128"/>
            <a:ext cx="3276600" cy="12573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181600" y="4495801"/>
            <a:ext cx="0" cy="1752600"/>
          </a:xfrm>
          <a:prstGeom prst="line">
            <a:avLst/>
          </a:prstGeom>
          <a:ln w="15875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 rot="5400000">
            <a:off x="5488979" y="5869981"/>
            <a:ext cx="261295" cy="495545"/>
          </a:xfrm>
          <a:prstGeom prst="rightBrace">
            <a:avLst>
              <a:gd name="adj1" fmla="val 13182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34114" y="6262079"/>
            <a:ext cx="117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lower 4-bits of opcode (</a:t>
            </a:r>
            <a:r>
              <a:rPr lang="en-US" sz="1200" dirty="0" err="1" smtClean="0">
                <a:solidFill>
                  <a:srgbClr val="FF0000"/>
                </a:solidFill>
              </a:rPr>
              <a:t>tttt</a:t>
            </a:r>
            <a:r>
              <a:rPr lang="en-US" sz="1200" dirty="0" smtClean="0">
                <a:solidFill>
                  <a:srgbClr val="FF0000"/>
                </a:solidFill>
              </a:rPr>
              <a:t>)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62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Assembler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.arch &lt;arch&gt; : load the file &lt;arch&gt;.</a:t>
            </a:r>
            <a:r>
              <a:rPr lang="en-US" sz="2000" dirty="0" err="1" smtClean="0"/>
              <a:t>json</a:t>
            </a:r>
            <a:r>
              <a:rPr lang="en-US" sz="2000" dirty="0" smtClean="0"/>
              <a:t> and configures the assembler</a:t>
            </a:r>
          </a:p>
          <a:p>
            <a:r>
              <a:rPr lang="en-US" sz="2000" dirty="0" smtClean="0"/>
              <a:t>.org &lt;address&gt; : the start address of the ROM, as seen by the CPU</a:t>
            </a:r>
          </a:p>
          <a:p>
            <a:r>
              <a:rPr lang="en-US" sz="2000" dirty="0" smtClean="0"/>
              <a:t>.</a:t>
            </a:r>
            <a:r>
              <a:rPr lang="en-US" sz="2000" dirty="0" err="1" smtClean="0"/>
              <a:t>len</a:t>
            </a:r>
            <a:r>
              <a:rPr lang="en-US" sz="2000" dirty="0" smtClean="0"/>
              <a:t> &lt;length&gt; : the length of the ROM file output by the assembler</a:t>
            </a:r>
          </a:p>
          <a:p>
            <a:pPr lvl="1"/>
            <a:r>
              <a:rPr lang="en-US" sz="1600" dirty="0" smtClean="0"/>
              <a:t>Use this to match the output from assembler to length of the ROM array</a:t>
            </a:r>
          </a:p>
          <a:p>
            <a:r>
              <a:rPr lang="en-US" sz="2000" dirty="0" smtClean="0"/>
              <a:t>.width &lt;value&gt; : the size in bits of a machine word (default is 8)</a:t>
            </a:r>
          </a:p>
          <a:p>
            <a:r>
              <a:rPr lang="en-US" sz="2000" dirty="0" smtClean="0"/>
              <a:t>.define &lt;label&gt; &lt;value&gt; : define a label with a given numeric value</a:t>
            </a:r>
          </a:p>
          <a:p>
            <a:r>
              <a:rPr lang="en-US" sz="2000" dirty="0" smtClean="0"/>
              <a:t>.data $aa, $bb, ... : include raw data in the output</a:t>
            </a:r>
          </a:p>
          <a:p>
            <a:r>
              <a:rPr lang="en-US" sz="2000" dirty="0" smtClean="0"/>
              <a:t>.string .... : converts a string to machine words, and includes it</a:t>
            </a:r>
          </a:p>
          <a:p>
            <a:r>
              <a:rPr lang="en-US" sz="2000" dirty="0" smtClean="0"/>
              <a:t>.align &lt;value&gt; : align the current IP to a multiple of &lt;value&gt;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63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FEMTO-8 Complete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057400"/>
          </a:xfrm>
        </p:spPr>
        <p:txBody>
          <a:bodyPr/>
          <a:lstStyle/>
          <a:p>
            <a:r>
              <a:rPr lang="en-US" sz="2400" dirty="0" smtClean="0"/>
              <a:t>Starting address for output is $80 (128)</a:t>
            </a:r>
          </a:p>
          <a:p>
            <a:r>
              <a:rPr lang="en-US" sz="2400" dirty="0" smtClean="0"/>
              <a:t>Loop label set to address $83</a:t>
            </a:r>
          </a:p>
          <a:p>
            <a:r>
              <a:rPr lang="en-US" sz="2400" dirty="0" smtClean="0"/>
              <a:t>Branch on carry moves the instruction pointer back to $83 until carry not set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447800"/>
            <a:ext cx="54387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1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28 – Racing Game w/CPU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798983"/>
          </a:xfrm>
        </p:spPr>
        <p:txBody>
          <a:bodyPr/>
          <a:lstStyle/>
          <a:p>
            <a:r>
              <a:rPr lang="en-US" sz="2400" dirty="0" smtClean="0"/>
              <a:t>Implement a </a:t>
            </a:r>
            <a:r>
              <a:rPr lang="en-US" sz="2800" dirty="0" smtClean="0"/>
              <a:t>racing</a:t>
            </a:r>
            <a:r>
              <a:rPr lang="en-US" sz="2400" dirty="0" smtClean="0"/>
              <a:t> game using FEMTO-8 CPU and two sprites</a:t>
            </a:r>
          </a:p>
          <a:p>
            <a:r>
              <a:rPr lang="en-US" sz="2400" dirty="0" smtClean="0"/>
              <a:t>High level perspective</a:t>
            </a:r>
          </a:p>
          <a:p>
            <a:pPr lvl="1"/>
            <a:r>
              <a:rPr lang="en-US" sz="2000" dirty="0" smtClean="0"/>
              <a:t>Memory map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633292"/>
            <a:ext cx="5653088" cy="1966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284883"/>
            <a:ext cx="5357425" cy="1157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271" y="2066909"/>
            <a:ext cx="3000904" cy="2375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826066" y="5029200"/>
            <a:ext cx="1357313" cy="12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53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2743200" cy="66369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0724" y="231425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High Level Architecture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770724" y="2771455"/>
            <a:ext cx="457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Architecture consists of a CPU, video sync generator, bitmap for a car and two sprite renderers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CPU can access RAM, some inputs and 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Sprite renderers read bitmap at different points of time, and supply output in terms of a </a:t>
            </a:r>
            <a:r>
              <a:rPr lang="en-US" dirty="0" err="1" smtClean="0"/>
              <a:t>gfx</a:t>
            </a:r>
            <a:r>
              <a:rPr lang="en-US" dirty="0" smtClean="0"/>
              <a:t> bit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792" y="1524000"/>
            <a:ext cx="3977864" cy="3969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52400"/>
            <a:ext cx="6019800" cy="9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2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64" y="1295400"/>
            <a:ext cx="7209067" cy="5414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 CPU Data Bus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8600"/>
            <a:ext cx="2820503" cy="6096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4892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Sprite Rendering (Reading Bitmap)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0" y="1219200"/>
            <a:ext cx="707377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1905000"/>
          </a:xfrm>
        </p:spPr>
        <p:txBody>
          <a:bodyPr/>
          <a:lstStyle/>
          <a:p>
            <a:r>
              <a:rPr lang="en-US" sz="2000" dirty="0" err="1" smtClean="0"/>
              <a:t>frame_collision</a:t>
            </a:r>
            <a:r>
              <a:rPr lang="en-US" sz="2000" dirty="0" smtClean="0"/>
              <a:t> is set if player car collides with enemy car or track</a:t>
            </a:r>
          </a:p>
          <a:p>
            <a:r>
              <a:rPr lang="en-US" sz="2000" dirty="0" smtClean="0"/>
              <a:t>Bit available to CPU at address $42 (i.e., IN_FLAGS) in memory map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31" y="1676400"/>
            <a:ext cx="6738938" cy="204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25 </a:t>
            </a:r>
            <a:r>
              <a:rPr lang="en-US" dirty="0"/>
              <a:t>– </a:t>
            </a:r>
            <a:r>
              <a:rPr lang="en-US" dirty="0" smtClean="0"/>
              <a:t>The ALU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ALU : Arithmetic Logic Unit</a:t>
            </a:r>
          </a:p>
          <a:p>
            <a:pPr lvl="1"/>
            <a:r>
              <a:rPr lang="en-US" sz="2400" dirty="0" smtClean="0"/>
              <a:t>Takes two operands A and B, computes an operation (</a:t>
            </a:r>
            <a:r>
              <a:rPr lang="en-US" sz="2400" dirty="0" err="1" smtClean="0"/>
              <a:t>aluop</a:t>
            </a:r>
            <a:r>
              <a:rPr lang="en-US" sz="2400" dirty="0" smtClean="0"/>
              <a:t>) on them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Combinational circuit, NOT sequential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748" y="2895600"/>
            <a:ext cx="274670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19200"/>
            <a:ext cx="4038600" cy="5573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95400"/>
            <a:ext cx="4114800" cy="4953000"/>
          </a:xfrm>
        </p:spPr>
        <p:txBody>
          <a:bodyPr/>
          <a:lstStyle/>
          <a:p>
            <a:r>
              <a:rPr lang="en-US" sz="2000" dirty="0" smtClean="0"/>
              <a:t>Some assignments within CPU state machine need to be registered</a:t>
            </a:r>
          </a:p>
          <a:p>
            <a:pPr lvl="1"/>
            <a:r>
              <a:rPr lang="en-US" sz="1600" dirty="0" smtClean="0"/>
              <a:t>Sprite renderer module needed this as discovered in previous homework</a:t>
            </a:r>
          </a:p>
          <a:p>
            <a:pPr lvl="1"/>
            <a:r>
              <a:rPr lang="en-US" sz="1600" dirty="0" smtClean="0"/>
              <a:t>Tested changes within browser simulator first to see any obvious behavioral changes (nothing found)</a:t>
            </a:r>
          </a:p>
          <a:p>
            <a:endParaRPr lang="en-US" sz="2000" dirty="0" smtClean="0"/>
          </a:p>
          <a:p>
            <a:r>
              <a:rPr lang="en-US" sz="2000" dirty="0" smtClean="0"/>
              <a:t>Separated “ALU” module from CPU and modified slightly</a:t>
            </a:r>
          </a:p>
          <a:p>
            <a:pPr lvl="1"/>
            <a:r>
              <a:rPr lang="en-US" sz="1600" dirty="0" smtClean="0"/>
              <a:t>Other ALU examples found “on web” always registered output result</a:t>
            </a:r>
          </a:p>
          <a:p>
            <a:pPr lvl="1"/>
            <a:r>
              <a:rPr lang="en-US" sz="1600" dirty="0" smtClean="0"/>
              <a:t>Since it’s now registered, no need to do so within CPU</a:t>
            </a:r>
            <a:br>
              <a:rPr lang="en-US" sz="1600" dirty="0" smtClean="0"/>
            </a:br>
            <a:r>
              <a:rPr lang="en-US" sz="1600" dirty="0" err="1" smtClean="0"/>
              <a:t>reg</a:t>
            </a:r>
            <a:r>
              <a:rPr lang="en-US" sz="1600" dirty="0" smtClean="0"/>
              <a:t> [8:0] Y -&gt; wire [8:0] 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8942" y="2246119"/>
            <a:ext cx="281796" cy="169652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8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24000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Synthesis Result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10265" y="1814422"/>
            <a:ext cx="381000" cy="22860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850148" y="1963228"/>
            <a:ext cx="381000" cy="22860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Lots of Nothing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5646"/>
            <a:ext cx="8229600" cy="934501"/>
          </a:xfrm>
        </p:spPr>
        <p:txBody>
          <a:bodyPr/>
          <a:lstStyle/>
          <a:p>
            <a:r>
              <a:rPr lang="en-US" sz="2400" dirty="0" smtClean="0"/>
              <a:t>Keep CPU busy in endless loop while debugging hardware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770483"/>
            <a:ext cx="4014788" cy="3255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290" y="6038657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Static display – CPU does nothing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0462" y="3376434"/>
            <a:ext cx="4448175" cy="2043331"/>
            <a:chOff x="170462" y="3376434"/>
            <a:chExt cx="4448175" cy="20433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62" y="3376434"/>
              <a:ext cx="4448175" cy="2043331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491705" y="4839421"/>
              <a:ext cx="414069" cy="181152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Brace 8"/>
          <p:cNvSpPr/>
          <p:nvPr/>
        </p:nvSpPr>
        <p:spPr>
          <a:xfrm rot="5400000">
            <a:off x="6856559" y="729031"/>
            <a:ext cx="307681" cy="2133600"/>
          </a:xfrm>
          <a:prstGeom prst="rightBrace">
            <a:avLst>
              <a:gd name="adj1" fmla="val 14841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21225" y="1894929"/>
            <a:ext cx="57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$6B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46027"/>
            <a:ext cx="8591976" cy="32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Registers (i.e., ROM)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600200"/>
            <a:ext cx="4019550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4114800"/>
            <a:ext cx="60960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2100" y="5348377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ref: Recommended HDL Coding Styles, </a:t>
            </a:r>
            <a:r>
              <a:rPr lang="en-US" sz="1400" dirty="0" err="1" smtClean="0"/>
              <a:t>Quartus</a:t>
            </a:r>
            <a:r>
              <a:rPr lang="en-US" sz="1400" dirty="0" smtClean="0"/>
              <a:t> II 9.1 Handbook, Volume 1</a:t>
            </a:r>
          </a:p>
          <a:p>
            <a:pPr algn="ctr"/>
            <a:r>
              <a:rPr lang="en-US" sz="1400" dirty="0" smtClean="0"/>
              <a:t>(We will use $</a:t>
            </a:r>
            <a:r>
              <a:rPr lang="en-US" sz="1400" dirty="0" err="1" smtClean="0"/>
              <a:t>readmemh</a:t>
            </a:r>
            <a:r>
              <a:rPr lang="en-US" sz="1400" dirty="0" smtClean="0"/>
              <a:t> – reads memory file in hex format)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281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readmemb</a:t>
            </a:r>
            <a:r>
              <a:rPr lang="en-US" dirty="0" smtClean="0"/>
              <a:t> / $</a:t>
            </a:r>
            <a:r>
              <a:rPr lang="en-US" dirty="0" err="1" smtClean="0"/>
              <a:t>readmemh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43000"/>
          </a:xfrm>
        </p:spPr>
        <p:txBody>
          <a:bodyPr/>
          <a:lstStyle/>
          <a:p>
            <a:r>
              <a:rPr lang="en-US" sz="2000" dirty="0" smtClean="0"/>
              <a:t>Reads a memory file</a:t>
            </a:r>
          </a:p>
          <a:p>
            <a:pPr lvl="1"/>
            <a:r>
              <a:rPr lang="en-US" sz="1800" dirty="0" smtClean="0"/>
              <a:t>“b” means data values specified in binary</a:t>
            </a:r>
          </a:p>
          <a:p>
            <a:pPr lvl="1"/>
            <a:r>
              <a:rPr lang="en-US" sz="1800" dirty="0" smtClean="0"/>
              <a:t>“h” means data values specified in hexadecimal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5932" y="4057412"/>
            <a:ext cx="5014742" cy="2419587"/>
            <a:chOff x="170462" y="3376434"/>
            <a:chExt cx="4448175" cy="20433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462" y="3376434"/>
              <a:ext cx="4448175" cy="2043331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491705" y="4839421"/>
              <a:ext cx="414069" cy="181152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1" y="2795187"/>
            <a:ext cx="5016004" cy="98192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477000" y="1374049"/>
            <a:ext cx="1524001" cy="5366725"/>
            <a:chOff x="6477000" y="1219200"/>
            <a:chExt cx="1524001" cy="5366725"/>
          </a:xfrm>
        </p:grpSpPr>
        <p:sp>
          <p:nvSpPr>
            <p:cNvPr id="10" name="TextBox 9"/>
            <p:cNvSpPr txBox="1"/>
            <p:nvPr/>
          </p:nvSpPr>
          <p:spPr>
            <a:xfrm>
              <a:off x="6477001" y="6124260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“mem” files are just text files with data</a:t>
              </a:r>
              <a:endParaRPr lang="en-US" sz="12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7000" y="1219200"/>
              <a:ext cx="1524000" cy="4905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5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Warning! Accessing RAM Issue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829" y="4755309"/>
            <a:ext cx="4913971" cy="149309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776788"/>
            <a:ext cx="3200400" cy="1471612"/>
          </a:xfrm>
        </p:spPr>
        <p:txBody>
          <a:bodyPr/>
          <a:lstStyle/>
          <a:p>
            <a:r>
              <a:rPr lang="en-US" sz="2000" dirty="0" smtClean="0"/>
              <a:t>Different aspects of the circuit accessing (reading and/or write) to the same “RAM” registers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47800"/>
            <a:ext cx="5535907" cy="3100388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4623110" y="1219200"/>
            <a:ext cx="4300682" cy="1905000"/>
            <a:chOff x="4623110" y="1219200"/>
            <a:chExt cx="4300682" cy="1905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110" y="1219200"/>
              <a:ext cx="4300682" cy="1905000"/>
            </a:xfrm>
            <a:prstGeom prst="rect">
              <a:avLst/>
            </a:prstGeom>
            <a:ln>
              <a:solidFill>
                <a:srgbClr val="FF0000"/>
              </a:solidFill>
            </a:ln>
            <a:effectLst/>
          </p:spPr>
        </p:pic>
        <p:sp>
          <p:nvSpPr>
            <p:cNvPr id="9" name="Rounded Rectangle 8"/>
            <p:cNvSpPr/>
            <p:nvPr/>
          </p:nvSpPr>
          <p:spPr>
            <a:xfrm>
              <a:off x="6892506" y="1371600"/>
              <a:ext cx="1117121" cy="439947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814159" y="2378015"/>
              <a:ext cx="1097702" cy="439947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533400" y="1912189"/>
            <a:ext cx="1752600" cy="221411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07566" y="2884098"/>
            <a:ext cx="1807234" cy="221411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03020" y="6231147"/>
            <a:ext cx="488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Warning in Book!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5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Direct RAM Access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875276" y="4664014"/>
            <a:ext cx="3811524" cy="1085581"/>
          </a:xfrm>
        </p:spPr>
        <p:txBody>
          <a:bodyPr/>
          <a:lstStyle/>
          <a:p>
            <a:r>
              <a:rPr lang="en-US" sz="1800" dirty="0" smtClean="0"/>
              <a:t>Both sprites render correctly at the position specified, if hardcoded (as opposed to reading RAM)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97888"/>
            <a:ext cx="4199467" cy="2362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77788" y="1600200"/>
            <a:ext cx="4300682" cy="1905000"/>
            <a:chOff x="277788" y="1600200"/>
            <a:chExt cx="4300682" cy="1905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788" y="1600200"/>
              <a:ext cx="4300682" cy="1905000"/>
            </a:xfrm>
            <a:prstGeom prst="rect">
              <a:avLst/>
            </a:prstGeom>
            <a:ln>
              <a:solidFill>
                <a:srgbClr val="FF0000"/>
              </a:solidFill>
            </a:ln>
            <a:effectLst/>
          </p:spPr>
        </p:pic>
        <p:sp>
          <p:nvSpPr>
            <p:cNvPr id="8" name="Rounded Rectangle 7"/>
            <p:cNvSpPr/>
            <p:nvPr/>
          </p:nvSpPr>
          <p:spPr>
            <a:xfrm>
              <a:off x="2555310" y="1752600"/>
              <a:ext cx="1108995" cy="439947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67627" y="2759015"/>
              <a:ext cx="1098912" cy="439947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2122" y="4664015"/>
            <a:ext cx="4672013" cy="1085580"/>
            <a:chOff x="92122" y="4664015"/>
            <a:chExt cx="4672013" cy="10855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22" y="4664015"/>
              <a:ext cx="4672013" cy="1085580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1864977" y="4782673"/>
              <a:ext cx="1151627" cy="439947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H="1">
            <a:off x="2590800" y="3276600"/>
            <a:ext cx="294252" cy="1332444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0788" y="3795512"/>
            <a:ext cx="2284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Quick “fix” – check to see if sprites render correctly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5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Dual Ported RAM</a:t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(With a Single Clock)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70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Dual ported RAM is memory that allows any combination of independent read or write operations in the same clock cycle</a:t>
            </a:r>
          </a:p>
          <a:p>
            <a:endParaRPr lang="en-US" sz="2400" dirty="0"/>
          </a:p>
          <a:p>
            <a:r>
              <a:rPr lang="en-US" sz="2400" dirty="0" smtClean="0"/>
              <a:t>In our game, the CPU updates car positions (writes) while the sprite renderers possibly read that value – at the same time (or the same clock cycle)</a:t>
            </a:r>
          </a:p>
          <a:p>
            <a:pPr lvl="1"/>
            <a:r>
              <a:rPr lang="en-US" sz="2000" dirty="0" smtClean="0"/>
              <a:t>Using dual ported RAM resolves that issue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2153114" y="4495800"/>
            <a:ext cx="4913971" cy="1493091"/>
            <a:chOff x="2153114" y="4495800"/>
            <a:chExt cx="4913971" cy="14930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3114" y="4495800"/>
              <a:ext cx="4913971" cy="149309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2251495" y="5199933"/>
              <a:ext cx="1233577" cy="234710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84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023"/>
            <a:ext cx="2819400" cy="65325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6200" y="2895600"/>
            <a:ext cx="4343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Example: 64-bit x 8-bit Synchronous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Single </a:t>
            </a:r>
            <a:r>
              <a:rPr lang="en-US" b="1" i="1" dirty="0" smtClean="0"/>
              <a:t>clock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RAM data flows </a:t>
            </a:r>
            <a:r>
              <a:rPr lang="en-US" b="1" i="1" dirty="0" smtClean="0"/>
              <a:t>in</a:t>
            </a:r>
            <a:r>
              <a:rPr lang="en-US" dirty="0" smtClean="0"/>
              <a:t> through two ports (</a:t>
            </a:r>
            <a:r>
              <a:rPr lang="en-US" dirty="0" err="1" smtClean="0"/>
              <a:t>data_a</a:t>
            </a:r>
            <a:r>
              <a:rPr lang="en-US" dirty="0" smtClean="0"/>
              <a:t>, </a:t>
            </a:r>
            <a:r>
              <a:rPr lang="en-US" dirty="0" err="1" smtClean="0"/>
              <a:t>data_b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RAM </a:t>
            </a:r>
            <a:r>
              <a:rPr lang="en-US" dirty="0"/>
              <a:t>d</a:t>
            </a:r>
            <a:r>
              <a:rPr lang="en-US" dirty="0" smtClean="0"/>
              <a:t>ata flows </a:t>
            </a:r>
            <a:r>
              <a:rPr lang="en-US" b="1" i="1" dirty="0" smtClean="0"/>
              <a:t>out</a:t>
            </a:r>
            <a:r>
              <a:rPr lang="en-US" dirty="0" smtClean="0"/>
              <a:t> through two ports (</a:t>
            </a:r>
            <a:r>
              <a:rPr lang="en-US" dirty="0" err="1" smtClean="0"/>
              <a:t>q_a</a:t>
            </a:r>
            <a:r>
              <a:rPr lang="en-US" dirty="0" smtClean="0"/>
              <a:t>, </a:t>
            </a:r>
            <a:r>
              <a:rPr lang="en-US" dirty="0" err="1" smtClean="0"/>
              <a:t>q_b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Independent </a:t>
            </a:r>
            <a:r>
              <a:rPr lang="en-US" b="1" i="1" dirty="0" smtClean="0"/>
              <a:t>write enable </a:t>
            </a:r>
            <a:r>
              <a:rPr lang="en-US" dirty="0" smtClean="0"/>
              <a:t>signals (</a:t>
            </a:r>
            <a:r>
              <a:rPr lang="en-US" dirty="0" err="1" smtClean="0"/>
              <a:t>we_a</a:t>
            </a:r>
            <a:r>
              <a:rPr lang="en-US" dirty="0" smtClean="0"/>
              <a:t>, </a:t>
            </a:r>
            <a:r>
              <a:rPr lang="en-US" dirty="0" err="1" smtClean="0"/>
              <a:t>we_b</a:t>
            </a:r>
            <a:r>
              <a:rPr lang="en-US" dirty="0" smtClean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66801"/>
            <a:ext cx="2037021" cy="19907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62600" y="762000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Dual-port RAM or DPRAM is a type of RAM that allow multiple reads and writes simultaneously at different </a:t>
            </a:r>
            <a:r>
              <a:rPr lang="en-US" dirty="0" smtClean="0"/>
              <a:t>addresses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29000" y="2667000"/>
            <a:ext cx="5257800" cy="0"/>
          </a:xfrm>
          <a:prstGeom prst="line">
            <a:avLst/>
          </a:prstGeom>
          <a:ln w="19050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52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ALU Operations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33349"/>
            <a:ext cx="3619839" cy="472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47" y="67803"/>
            <a:ext cx="1198777" cy="931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953" y="1860076"/>
            <a:ext cx="3662363" cy="42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38600" y="304800"/>
            <a:ext cx="43434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Racing Game RAM: 16 x 8-bit Synchronous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Single </a:t>
            </a:r>
            <a:r>
              <a:rPr lang="en-US" b="1" i="1" dirty="0" smtClean="0"/>
              <a:t>clock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RAM data flows </a:t>
            </a:r>
            <a:r>
              <a:rPr lang="en-US" b="1" i="1" dirty="0" smtClean="0"/>
              <a:t>in</a:t>
            </a:r>
            <a:r>
              <a:rPr lang="en-US" dirty="0" smtClean="0"/>
              <a:t> through two ports (</a:t>
            </a:r>
            <a:r>
              <a:rPr lang="en-US" dirty="0" err="1" smtClean="0"/>
              <a:t>data_a</a:t>
            </a:r>
            <a:r>
              <a:rPr lang="en-US" dirty="0" smtClean="0"/>
              <a:t>, </a:t>
            </a:r>
            <a:r>
              <a:rPr lang="en-US" dirty="0" err="1" smtClean="0"/>
              <a:t>data_b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RAM </a:t>
            </a:r>
            <a:r>
              <a:rPr lang="en-US" dirty="0"/>
              <a:t>d</a:t>
            </a:r>
            <a:r>
              <a:rPr lang="en-US" dirty="0" smtClean="0"/>
              <a:t>ata flows </a:t>
            </a:r>
            <a:r>
              <a:rPr lang="en-US" b="1" i="1" dirty="0" smtClean="0"/>
              <a:t>out</a:t>
            </a:r>
            <a:r>
              <a:rPr lang="en-US" dirty="0" smtClean="0"/>
              <a:t> through two ports (</a:t>
            </a:r>
            <a:r>
              <a:rPr lang="en-US" dirty="0" err="1" smtClean="0"/>
              <a:t>q_a</a:t>
            </a:r>
            <a:r>
              <a:rPr lang="en-US" dirty="0" smtClean="0"/>
              <a:t>, </a:t>
            </a:r>
            <a:r>
              <a:rPr lang="en-US" dirty="0" err="1" smtClean="0"/>
              <a:t>q_b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Independent </a:t>
            </a:r>
            <a:r>
              <a:rPr lang="en-US" b="1" i="1" dirty="0" smtClean="0"/>
              <a:t>write enable </a:t>
            </a:r>
            <a:r>
              <a:rPr lang="en-US" dirty="0" smtClean="0"/>
              <a:t>signals (</a:t>
            </a:r>
            <a:r>
              <a:rPr lang="en-US" dirty="0" err="1" smtClean="0"/>
              <a:t>we_a</a:t>
            </a:r>
            <a:r>
              <a:rPr lang="en-US" dirty="0" smtClean="0"/>
              <a:t>, </a:t>
            </a:r>
            <a:r>
              <a:rPr lang="en-US" dirty="0" err="1" smtClean="0"/>
              <a:t>we_b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3200400" cy="6565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666" y="3581400"/>
            <a:ext cx="488326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of Concern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" y="2501748"/>
            <a:ext cx="4586708" cy="2031696"/>
            <a:chOff x="277788" y="1600200"/>
            <a:chExt cx="4300682" cy="19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788" y="1600200"/>
              <a:ext cx="4300682" cy="1905000"/>
            </a:xfrm>
            <a:prstGeom prst="rect">
              <a:avLst/>
            </a:prstGeom>
            <a:ln>
              <a:solidFill>
                <a:srgbClr val="FF0000"/>
              </a:solidFill>
            </a:ln>
            <a:effectLst/>
          </p:spPr>
        </p:pic>
        <p:sp>
          <p:nvSpPr>
            <p:cNvPr id="6" name="Rounded Rectangle 5"/>
            <p:cNvSpPr/>
            <p:nvPr/>
          </p:nvSpPr>
          <p:spPr>
            <a:xfrm>
              <a:off x="2555310" y="1752600"/>
              <a:ext cx="1108995" cy="439947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467627" y="2759015"/>
              <a:ext cx="1098912" cy="439947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29200" y="1501660"/>
            <a:ext cx="3733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Dual Ported RAM Partial Fix, We Really Need Something Different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simultaneous access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Want to read values from several locations all at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If I can’t I need to sequence through reading values, looking for “matches” to trigger sprite renderer – in other words, I need another state machine to trigger the sprite renderers state machine</a:t>
            </a:r>
          </a:p>
        </p:txBody>
      </p:sp>
    </p:spTree>
    <p:extLst>
      <p:ext uri="{BB962C8B-B14F-4D97-AF65-F5344CB8AC3E}">
        <p14:creationId xmlns:p14="http://schemas.microsoft.com/office/powerpoint/2010/main" val="3599613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Registers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066800"/>
          </a:xfrm>
        </p:spPr>
        <p:txBody>
          <a:bodyPr/>
          <a:lstStyle/>
          <a:p>
            <a:r>
              <a:rPr lang="en-US" sz="1400" dirty="0" smtClean="0"/>
              <a:t>Write player and enemy position information to their own registers directly accessible by decision logic</a:t>
            </a:r>
          </a:p>
          <a:p>
            <a:pPr lvl="1"/>
            <a:r>
              <a:rPr lang="en-US" sz="1200" dirty="0" smtClean="0"/>
              <a:t>This is basically what was done for custom graphics chips – the chips had their own registers</a:t>
            </a:r>
          </a:p>
          <a:p>
            <a:r>
              <a:rPr lang="en-US" sz="1400" dirty="0" smtClean="0"/>
              <a:t>Add these new registers to memory map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4343400" cy="3266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76400"/>
            <a:ext cx="423954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26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Memory Mapping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239000" cy="54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Nearly 100% Working!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45697"/>
            <a:ext cx="4605866" cy="2590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28800"/>
            <a:ext cx="3895725" cy="362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51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of 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VGA is a 640x480 resolution screen</a:t>
            </a:r>
          </a:p>
          <a:p>
            <a:pPr lvl="1"/>
            <a:r>
              <a:rPr lang="en-US" sz="2000" dirty="0" smtClean="0"/>
              <a:t>Therefore, player and enemy position is specified by 10 bits…. but the CPU can only read 8!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2693542"/>
            <a:ext cx="4867275" cy="35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638800" cy="4953000"/>
          </a:xfrm>
        </p:spPr>
        <p:txBody>
          <a:bodyPr/>
          <a:lstStyle/>
          <a:p>
            <a:r>
              <a:rPr lang="en-US" sz="2400" dirty="0" smtClean="0"/>
              <a:t>Upgrade CPU to 10-bits</a:t>
            </a:r>
          </a:p>
          <a:p>
            <a:pPr lvl="1"/>
            <a:r>
              <a:rPr lang="en-US" sz="2000" dirty="0" smtClean="0"/>
              <a:t>Or upgrade aspects of it, like reading and writing 10-bits of memory with internal 10-bit registers, but maybe instructions still stored as 8</a:t>
            </a:r>
          </a:p>
          <a:p>
            <a:pPr lvl="1"/>
            <a:r>
              <a:rPr lang="en-US" sz="2000" dirty="0" smtClean="0"/>
              <a:t>Chapter 29 touches on some of this (CP1600 which powered the original </a:t>
            </a:r>
            <a:r>
              <a:rPr lang="en-US" sz="2000" dirty="0" err="1" smtClean="0"/>
              <a:t>Intellivision</a:t>
            </a:r>
            <a:r>
              <a:rPr lang="en-US" sz="2000" dirty="0" smtClean="0"/>
              <a:t> had 16-bit data and address buses, and instructions that were only 10-bits wide)</a:t>
            </a:r>
          </a:p>
          <a:p>
            <a:endParaRPr lang="en-US" sz="2400" dirty="0" smtClean="0"/>
          </a:p>
          <a:p>
            <a:r>
              <a:rPr lang="en-US" sz="2400" dirty="0" smtClean="0"/>
              <a:t>Limit size of playfield to 256x256</a:t>
            </a:r>
          </a:p>
          <a:p>
            <a:pPr lvl="1"/>
            <a:r>
              <a:rPr lang="en-US" sz="2000" dirty="0" smtClean="0"/>
              <a:t>Turn off display outside of that range</a:t>
            </a:r>
          </a:p>
          <a:p>
            <a:pPr lvl="1"/>
            <a:r>
              <a:rPr lang="en-US" sz="2000" dirty="0" smtClean="0"/>
              <a:t>Then trigger the loading of player and enemy cars bitmaps outside of that range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48000"/>
            <a:ext cx="1872574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25" y="1334938"/>
            <a:ext cx="26003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365375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 Need a Way to Assemble Code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b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Easily Initialize Registers)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19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Assembler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36270"/>
            <a:ext cx="8229600" cy="964530"/>
          </a:xfrm>
        </p:spPr>
        <p:txBody>
          <a:bodyPr/>
          <a:lstStyle/>
          <a:p>
            <a:r>
              <a:rPr lang="en-US" sz="1800" dirty="0" smtClean="0"/>
              <a:t>Entire assembler is written in TypeScript, in a single file (</a:t>
            </a:r>
            <a:r>
              <a:rPr lang="en-US" sz="1800" dirty="0" err="1" smtClean="0"/>
              <a:t>assembler.ts</a:t>
            </a:r>
            <a:r>
              <a:rPr lang="en-US" sz="1800" dirty="0" smtClean="0"/>
              <a:t>: 374 lines)</a:t>
            </a:r>
          </a:p>
          <a:p>
            <a:pPr lvl="1"/>
            <a:r>
              <a:rPr lang="en-US" sz="1600" dirty="0" smtClean="0"/>
              <a:t>Appears to be written as a module</a:t>
            </a:r>
          </a:p>
          <a:p>
            <a:r>
              <a:rPr lang="en-US" sz="1800" dirty="0" smtClean="0"/>
              <a:t>Developer supplied a test script (testasm.js: 116 lines) to check assembler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13" y="1209763"/>
            <a:ext cx="4582483" cy="4226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13298"/>
            <a:ext cx="4132312" cy="38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2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ASM.EXE Example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0" y="4648200"/>
            <a:ext cx="5884263" cy="2057400"/>
            <a:chOff x="1685290" y="3962401"/>
            <a:chExt cx="5845215" cy="19812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290" y="4038600"/>
              <a:ext cx="5845215" cy="182880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2133600" y="3962401"/>
              <a:ext cx="762000" cy="1981200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80234" y="1295400"/>
            <a:ext cx="5952029" cy="3186113"/>
            <a:chOff x="1600201" y="1316074"/>
            <a:chExt cx="5952029" cy="31861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7967" y="1316074"/>
              <a:ext cx="5884263" cy="3186113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019800" y="1524000"/>
              <a:ext cx="1424623" cy="1425257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00201" y="3175289"/>
              <a:ext cx="609600" cy="1168112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4" y="1296112"/>
            <a:ext cx="2822549" cy="1940503"/>
          </a:xfrm>
          <a:prstGeom prst="rect">
            <a:avLst/>
          </a:prstGeom>
        </p:spPr>
      </p:pic>
      <p:sp>
        <p:nvSpPr>
          <p:cNvPr id="12" name="Bent-Up Arrow 11"/>
          <p:cNvSpPr/>
          <p:nvPr/>
        </p:nvSpPr>
        <p:spPr>
          <a:xfrm rot="5400000">
            <a:off x="1390063" y="3447463"/>
            <a:ext cx="725073" cy="6096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4" idx="3"/>
          </p:cNvCxnSpPr>
          <p:nvPr/>
        </p:nvCxnSpPr>
        <p:spPr>
          <a:xfrm flipV="1">
            <a:off x="2233768" y="5486400"/>
            <a:ext cx="540113" cy="274477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4067" y="5437711"/>
            <a:ext cx="140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Validation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(Website)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0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ALU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11573"/>
            <a:ext cx="3619839" cy="472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136" y="1295400"/>
            <a:ext cx="4572000" cy="5356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47" y="67803"/>
            <a:ext cx="1198777" cy="9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Car Game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7" y="2971800"/>
            <a:ext cx="5259867" cy="3605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509713"/>
            <a:ext cx="1381125" cy="50673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78558" y="3429000"/>
            <a:ext cx="106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26158" y="3886200"/>
            <a:ext cx="13715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Using assembler, generate opcodes and reformat hex values into a “mem” file to be loaded by Quartus to initialize register array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57" y="1267918"/>
            <a:ext cx="5573843" cy="15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4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EOF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235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609599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600200"/>
            <a:ext cx="7620000" cy="0"/>
          </a:xfrm>
          <a:prstGeom prst="line">
            <a:avLst/>
          </a:prstGeom>
          <a:ln w="19050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63191" y="2743200"/>
            <a:ext cx="914400" cy="276497"/>
          </a:xfrm>
          <a:prstGeom prst="roundRect">
            <a:avLst/>
          </a:prstGeom>
          <a:solidFill>
            <a:srgbClr val="FFFF00">
              <a:alpha val="34000"/>
            </a:srgb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14400" y="3819796"/>
            <a:ext cx="6553200" cy="685800"/>
          </a:xfrm>
          <a:prstGeom prst="roundRect">
            <a:avLst/>
          </a:prstGeom>
          <a:solidFill>
            <a:schemeClr val="accent1">
              <a:alpha val="34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76800" y="5638800"/>
            <a:ext cx="381000" cy="2286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59324" y="5416216"/>
            <a:ext cx="175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After Complete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</a:t>
            </a:r>
            <a:r>
              <a:rPr lang="en-US" dirty="0" smtClean="0"/>
              <a:t>26 </a:t>
            </a:r>
            <a:r>
              <a:rPr lang="en-US" dirty="0"/>
              <a:t>– </a:t>
            </a:r>
            <a:r>
              <a:rPr lang="en-US" dirty="0" smtClean="0"/>
              <a:t>A Simple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FEMTO-8</a:t>
            </a:r>
          </a:p>
          <a:p>
            <a:pPr lvl="1"/>
            <a:r>
              <a:rPr lang="en-US" sz="2000" dirty="0" smtClean="0"/>
              <a:t>8-bit data inputs or operands</a:t>
            </a:r>
          </a:p>
          <a:p>
            <a:pPr lvl="1"/>
            <a:r>
              <a:rPr lang="en-US" sz="2000" dirty="0" smtClean="0"/>
              <a:t>8-bit address bus (can address 256 bytes of memory)</a:t>
            </a:r>
          </a:p>
          <a:p>
            <a:pPr lvl="1"/>
            <a:r>
              <a:rPr lang="en-US" sz="2000" dirty="0" smtClean="0"/>
              <a:t>Instructions are variable length</a:t>
            </a:r>
          </a:p>
          <a:p>
            <a:pPr lvl="1"/>
            <a:r>
              <a:rPr lang="en-US" sz="2000" dirty="0" smtClean="0"/>
              <a:t>No interrupt functionality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A and B registers are 8-bits wide</a:t>
            </a:r>
          </a:p>
          <a:p>
            <a:pPr lvl="1"/>
            <a:r>
              <a:rPr lang="en-US" sz="2000" dirty="0" smtClean="0"/>
              <a:t>Y register used to store output from ALU</a:t>
            </a:r>
          </a:p>
          <a:p>
            <a:pPr lvl="1"/>
            <a:r>
              <a:rPr lang="en-US" sz="2000" dirty="0" smtClean="0"/>
              <a:t>Instruction pointer (IP) is 8-bits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69" y="4876800"/>
            <a:ext cx="3567461" cy="167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581400"/>
            <a:ext cx="1569544" cy="1219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55565" y="1233836"/>
            <a:ext cx="1447800" cy="1414510"/>
            <a:chOff x="7355565" y="1233836"/>
            <a:chExt cx="1447800" cy="1414510"/>
          </a:xfrm>
        </p:grpSpPr>
        <p:sp>
          <p:nvSpPr>
            <p:cNvPr id="4" name="TextBox 3"/>
            <p:cNvSpPr txBox="1"/>
            <p:nvPr/>
          </p:nvSpPr>
          <p:spPr>
            <a:xfrm>
              <a:off x="7355565" y="2002015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FF0000"/>
                  </a:solidFill>
                </a:rPr>
                <a:t>CPU named “FEMTO” because it sounded cool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398" y="1233836"/>
              <a:ext cx="912135" cy="771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44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 Technology 6507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0432"/>
            <a:ext cx="8229600" cy="1910368"/>
          </a:xfrm>
        </p:spPr>
        <p:txBody>
          <a:bodyPr/>
          <a:lstStyle/>
          <a:p>
            <a:r>
              <a:rPr lang="en-US" sz="1800" dirty="0" smtClean="0"/>
              <a:t>6507: 8-bit microprocessor</a:t>
            </a:r>
          </a:p>
          <a:p>
            <a:r>
              <a:rPr lang="en-US" sz="1800" dirty="0" smtClean="0"/>
              <a:t>Essentially a 6502, but</a:t>
            </a:r>
          </a:p>
          <a:p>
            <a:pPr lvl="1"/>
            <a:r>
              <a:rPr lang="en-US" sz="1600" dirty="0" smtClean="0"/>
              <a:t>Smaller, cheaper</a:t>
            </a:r>
          </a:p>
          <a:p>
            <a:pPr lvl="1"/>
            <a:r>
              <a:rPr lang="en-US" sz="1600" b="1" i="1" dirty="0" smtClean="0"/>
              <a:t>Address line A15-A13 and some other signals such as interrupt lines are not accessible</a:t>
            </a:r>
          </a:p>
          <a:p>
            <a:pPr lvl="1"/>
            <a:r>
              <a:rPr lang="en-US" sz="1600" dirty="0" smtClean="0"/>
              <a:t>Therefore can address 8KB of memory (2^13)</a:t>
            </a:r>
          </a:p>
          <a:p>
            <a:pPr lvl="1"/>
            <a:r>
              <a:rPr lang="en-US" sz="1600" dirty="0" smtClean="0"/>
              <a:t>Oriented at small-scale embedded systems, not general-purpose computers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53" y="1331497"/>
            <a:ext cx="2943225" cy="2794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825" y="89672"/>
            <a:ext cx="1518307" cy="87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76199"/>
            <a:ext cx="1134345" cy="914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219200" y="1343280"/>
            <a:ext cx="3352800" cy="2977779"/>
            <a:chOff x="1447800" y="1905000"/>
            <a:chExt cx="3352800" cy="29777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800" y="1905000"/>
              <a:ext cx="3352800" cy="2977779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2514600" y="2600633"/>
              <a:ext cx="1056476" cy="228600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AutoShape 2" descr="arcade childhood GIF"/>
          <p:cNvSpPr>
            <a:spLocks noChangeAspect="1" noChangeArrowheads="1"/>
          </p:cNvSpPr>
          <p:nvPr/>
        </p:nvSpPr>
        <p:spPr bwMode="auto">
          <a:xfrm>
            <a:off x="155574" y="-144463"/>
            <a:ext cx="1520825" cy="15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826" y="4209565"/>
            <a:ext cx="2175078" cy="12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4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Common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724400" cy="4953000"/>
          </a:xfrm>
        </p:spPr>
        <p:txBody>
          <a:bodyPr/>
          <a:lstStyle/>
          <a:p>
            <a:r>
              <a:rPr lang="en-US" sz="2000" dirty="0" smtClean="0"/>
              <a:t>A number of </a:t>
            </a:r>
            <a:r>
              <a:rPr lang="en-US" sz="2000" i="1" dirty="0" smtClean="0"/>
              <a:t>registers</a:t>
            </a:r>
            <a:r>
              <a:rPr lang="en-US" sz="2000" dirty="0" smtClean="0"/>
              <a:t> which store internal state</a:t>
            </a:r>
          </a:p>
          <a:p>
            <a:r>
              <a:rPr lang="en-US" sz="2000" dirty="0" smtClean="0"/>
              <a:t>An </a:t>
            </a:r>
            <a:r>
              <a:rPr lang="en-US" sz="2000" i="1" dirty="0" smtClean="0"/>
              <a:t>instruction set</a:t>
            </a:r>
            <a:r>
              <a:rPr lang="en-US" sz="2000" dirty="0" smtClean="0"/>
              <a:t> which the CPU interprets in a fetch-decode-execute cycle</a:t>
            </a:r>
          </a:p>
          <a:p>
            <a:r>
              <a:rPr lang="en-US" sz="2000" dirty="0" smtClean="0"/>
              <a:t>The ALU or </a:t>
            </a:r>
            <a:r>
              <a:rPr lang="en-US" sz="2000" i="1" dirty="0" smtClean="0"/>
              <a:t>arithmetic logic unit</a:t>
            </a:r>
            <a:r>
              <a:rPr lang="en-US" sz="2000" dirty="0" smtClean="0"/>
              <a:t> which computers math and logic functions</a:t>
            </a:r>
          </a:p>
          <a:p>
            <a:r>
              <a:rPr lang="en-US" sz="2000" dirty="0" smtClean="0"/>
              <a:t>An </a:t>
            </a:r>
            <a:r>
              <a:rPr lang="en-US" sz="2000" i="1" dirty="0" smtClean="0"/>
              <a:t>address bus</a:t>
            </a:r>
            <a:r>
              <a:rPr lang="en-US" sz="2000" dirty="0" smtClean="0"/>
              <a:t> which identifies which external components (e.g., RAM, ROM) and which address to read or write</a:t>
            </a:r>
          </a:p>
          <a:p>
            <a:r>
              <a:rPr lang="en-US" sz="2000" dirty="0" smtClean="0"/>
              <a:t>A </a:t>
            </a:r>
            <a:r>
              <a:rPr lang="en-US" sz="2000" i="1" dirty="0" smtClean="0"/>
              <a:t>data bus</a:t>
            </a:r>
            <a:r>
              <a:rPr lang="en-US" sz="2000" dirty="0" smtClean="0"/>
              <a:t> which contains the data to send of receive from external components</a:t>
            </a:r>
          </a:p>
          <a:p>
            <a:r>
              <a:rPr lang="en-US" sz="2000" dirty="0" smtClean="0"/>
              <a:t>An </a:t>
            </a:r>
            <a:r>
              <a:rPr lang="en-US" sz="2000" i="1" dirty="0" smtClean="0"/>
              <a:t>instruction pointer</a:t>
            </a:r>
            <a:r>
              <a:rPr lang="en-US" sz="2000" dirty="0" smtClean="0"/>
              <a:t> (or </a:t>
            </a:r>
            <a:r>
              <a:rPr lang="en-US" sz="2000" i="1" dirty="0" smtClean="0"/>
              <a:t>program counter</a:t>
            </a:r>
            <a:r>
              <a:rPr lang="en-US" sz="2000" dirty="0" smtClean="0"/>
              <a:t>) that contains the address of the next instruction to execute</a:t>
            </a:r>
            <a:endParaRPr lang="en-US" sz="20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5334000" y="2971800"/>
            <a:ext cx="3581400" cy="1600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Fetch (an instruction from memory)</a:t>
            </a:r>
          </a:p>
          <a:p>
            <a:r>
              <a:rPr lang="en-US" sz="1800" dirty="0" smtClean="0"/>
              <a:t>Decode (figure out what to do)</a:t>
            </a:r>
          </a:p>
          <a:p>
            <a:r>
              <a:rPr lang="en-US" sz="1800" dirty="0" smtClean="0"/>
              <a:t>Execute (carry out instruction in a prescribed order)</a:t>
            </a:r>
            <a:endParaRPr lang="en-US" sz="1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257800" y="2362200"/>
            <a:ext cx="0" cy="2971800"/>
          </a:xfrm>
          <a:prstGeom prst="line">
            <a:avLst/>
          </a:prstGeom>
          <a:ln w="15875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6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5731</TotalTime>
  <Words>2480</Words>
  <Application>Microsoft Office PowerPoint</Application>
  <PresentationFormat>On-screen Show (4:3)</PresentationFormat>
  <Paragraphs>307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CSCE 693 – Software Evolution  Designing Video Game Hardware</vt:lpstr>
      <vt:lpstr>Part V – CPU Designs (Highlighted Comments)</vt:lpstr>
      <vt:lpstr>Table of Contents</vt:lpstr>
      <vt:lpstr>Chapter 25 – The ALU</vt:lpstr>
      <vt:lpstr>ALU Operations</vt:lpstr>
      <vt:lpstr>ALU Implementation</vt:lpstr>
      <vt:lpstr>Chapter 26 – A Simple CPU</vt:lpstr>
      <vt:lpstr>MOS Technology 6507</vt:lpstr>
      <vt:lpstr>CPU Common Traits</vt:lpstr>
      <vt:lpstr>CPU Design: Competing Goals</vt:lpstr>
      <vt:lpstr>FEMTO-8 Instruction Encoding</vt:lpstr>
      <vt:lpstr>Assembly Mnemonic Syntax</vt:lpstr>
      <vt:lpstr>High Level Interface</vt:lpstr>
      <vt:lpstr>CPU State Machine</vt:lpstr>
      <vt:lpstr>Important!</vt:lpstr>
      <vt:lpstr>Verilog Compiler Directives</vt:lpstr>
      <vt:lpstr>FEMTO-8 Macros</vt:lpstr>
      <vt:lpstr>State Machine: S_RESET</vt:lpstr>
      <vt:lpstr>State Machine: S_SELECT</vt:lpstr>
      <vt:lpstr>State Machine: S_DECODE</vt:lpstr>
      <vt:lpstr>State Machine: S_COMPUTE</vt:lpstr>
      <vt:lpstr>Chapter 27 – A Configurable Asm</vt:lpstr>
      <vt:lpstr>8 Bit Workshop IDE</vt:lpstr>
      <vt:lpstr>JSON-based Configuration File</vt:lpstr>
      <vt:lpstr>JSON Format: Rules</vt:lpstr>
      <vt:lpstr>Example: swapab</vt:lpstr>
      <vt:lpstr>JSON Format: Variables</vt:lpstr>
      <vt:lpstr>Example: sta</vt:lpstr>
      <vt:lpstr>JSON Format: Tokens</vt:lpstr>
      <vt:lpstr>Example: mov</vt:lpstr>
      <vt:lpstr>JSON Format: Branching</vt:lpstr>
      <vt:lpstr>Assembler Directives</vt:lpstr>
      <vt:lpstr>FEMTO-8 Complete Example</vt:lpstr>
      <vt:lpstr>Chapter 28 – Racing Game w/CPU</vt:lpstr>
      <vt:lpstr>Hardware</vt:lpstr>
      <vt:lpstr>PowerPoint Presentation</vt:lpstr>
      <vt:lpstr>Multiplex CPU Data Bus</vt:lpstr>
      <vt:lpstr>Sprite Rendering (Reading Bitmap)</vt:lpstr>
      <vt:lpstr>Collision Detection</vt:lpstr>
      <vt:lpstr>Synthesis Issues</vt:lpstr>
      <vt:lpstr>Initial Synthesis Result</vt:lpstr>
      <vt:lpstr>Doing Lots of Nothing</vt:lpstr>
      <vt:lpstr>Initializing Registers (i.e., ROM)</vt:lpstr>
      <vt:lpstr>$readmemb / $readmemh</vt:lpstr>
      <vt:lpstr>Warning! Accessing RAM Issue</vt:lpstr>
      <vt:lpstr>Removing Direct RAM Access</vt:lpstr>
      <vt:lpstr>Dual Ported RAM  (With a Single Clock)</vt:lpstr>
      <vt:lpstr>What is it?</vt:lpstr>
      <vt:lpstr>PowerPoint Presentation</vt:lpstr>
      <vt:lpstr>PowerPoint Presentation</vt:lpstr>
      <vt:lpstr>Issue of Concern</vt:lpstr>
      <vt:lpstr>Separate Registers</vt:lpstr>
      <vt:lpstr>New Memory Mapping</vt:lpstr>
      <vt:lpstr>Nearly 100% Working!</vt:lpstr>
      <vt:lpstr>Issues of Concern</vt:lpstr>
      <vt:lpstr>Resolution</vt:lpstr>
      <vt:lpstr>Software  (I Need a Way to Assemble Code and Easily Initialize Registers)</vt:lpstr>
      <vt:lpstr>Assembler Source Code</vt:lpstr>
      <vt:lpstr>ASM.EXE Example</vt:lpstr>
      <vt:lpstr>Racing Car Game Program</vt:lpstr>
      <vt:lpstr>EOF</vt:lpstr>
      <vt:lpstr>Parts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693 – Software Evolution  Introduction to Qt</dc:title>
  <dc:creator>me</dc:creator>
  <cp:lastModifiedBy>Doug Hodson</cp:lastModifiedBy>
  <cp:revision>1075</cp:revision>
  <dcterms:created xsi:type="dcterms:W3CDTF">2006-08-16T00:00:00Z</dcterms:created>
  <dcterms:modified xsi:type="dcterms:W3CDTF">2019-05-22T17:43:14Z</dcterms:modified>
</cp:coreProperties>
</file>